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tags/tag4.xml" ContentType="application/vnd.openxmlformats-officedocument.presentationml.tags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49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3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bin" ContentType="application/vnd.openxmlformats-officedocument.oleObject"/>
  <Override PartName="/ppt/tags/tag7.xml" ContentType="application/vnd.openxmlformats-officedocument.presentationml.tags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Default Extension="vml" ContentType="application/vnd.openxmlformats-officedocument.vmlDrawing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32" r:id="rId1"/>
    <p:sldMasterId id="2147484063" r:id="rId2"/>
  </p:sldMasterIdLst>
  <p:notesMasterIdLst>
    <p:notesMasterId r:id="rId19"/>
  </p:notesMasterIdLst>
  <p:handoutMasterIdLst>
    <p:handoutMasterId r:id="rId20"/>
  </p:handoutMasterIdLst>
  <p:sldIdLst>
    <p:sldId id="777" r:id="rId3"/>
    <p:sldId id="778" r:id="rId4"/>
    <p:sldId id="781" r:id="rId5"/>
    <p:sldId id="779" r:id="rId6"/>
    <p:sldId id="780" r:id="rId7"/>
    <p:sldId id="782" r:id="rId8"/>
    <p:sldId id="783" r:id="rId9"/>
    <p:sldId id="784" r:id="rId10"/>
    <p:sldId id="785" r:id="rId11"/>
    <p:sldId id="787" r:id="rId12"/>
    <p:sldId id="788" r:id="rId13"/>
    <p:sldId id="789" r:id="rId14"/>
    <p:sldId id="790" r:id="rId15"/>
    <p:sldId id="791" r:id="rId16"/>
    <p:sldId id="792" r:id="rId17"/>
    <p:sldId id="786" r:id="rId18"/>
  </p:sldIdLst>
  <p:sldSz cx="9906000" cy="6858000" type="A4"/>
  <p:notesSz cx="10234613" cy="7102475"/>
  <p:custDataLst>
    <p:tags r:id="rId21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3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3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3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3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3CFE1"/>
    <a:srgbClr val="FF702D"/>
    <a:srgbClr val="DFE5EF"/>
    <a:srgbClr val="F2F7FC"/>
    <a:srgbClr val="E4EEF9"/>
    <a:srgbClr val="004489"/>
    <a:srgbClr val="FA5500"/>
    <a:srgbClr val="7F7F7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00" autoAdjust="0"/>
    <p:restoredTop sz="91223" autoAdjust="0"/>
  </p:normalViewPr>
  <p:slideViewPr>
    <p:cSldViewPr snapToGrid="0">
      <p:cViewPr varScale="1">
        <p:scale>
          <a:sx n="78" d="100"/>
          <a:sy n="78" d="100"/>
        </p:scale>
        <p:origin x="-690" y="-90"/>
      </p:cViewPr>
      <p:guideLst>
        <p:guide orient="horz" pos="4111"/>
        <p:guide orient="horz" pos="1652"/>
        <p:guide orient="horz" pos="668"/>
        <p:guide pos="229"/>
        <p:guide pos="5771"/>
        <p:guide pos="6069"/>
      </p:guideLst>
    </p:cSldViewPr>
  </p:slideViewPr>
  <p:outlineViewPr>
    <p:cViewPr>
      <p:scale>
        <a:sx n="33" d="100"/>
        <a:sy n="33" d="100"/>
      </p:scale>
      <p:origin x="36" y="198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5862"/>
    </p:cViewPr>
  </p:sorterViewPr>
  <p:notesViewPr>
    <p:cSldViewPr snapToGrid="0">
      <p:cViewPr varScale="1">
        <p:scale>
          <a:sx n="115" d="100"/>
          <a:sy n="115" d="100"/>
        </p:scale>
        <p:origin x="-1398" y="-114"/>
      </p:cViewPr>
      <p:guideLst>
        <p:guide orient="horz" pos="2237"/>
        <p:guide pos="322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4013"/>
          </a:xfrm>
          <a:prstGeom prst="rect">
            <a:avLst/>
          </a:prstGeom>
        </p:spPr>
        <p:txBody>
          <a:bodyPr vert="horz" lIns="94704" tIns="47352" rIns="94704" bIns="47352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550" y="0"/>
            <a:ext cx="4435475" cy="354013"/>
          </a:xfrm>
          <a:prstGeom prst="rect">
            <a:avLst/>
          </a:prstGeom>
        </p:spPr>
        <p:txBody>
          <a:bodyPr vert="horz" lIns="94704" tIns="47352" rIns="94704" bIns="47352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E9BECD1-5623-484E-A386-8B24A67C29C8}" type="datetimeFigureOut">
              <a:rPr lang="ru-RU"/>
              <a:pPr>
                <a:defRPr/>
              </a:pPr>
              <a:t>02.06.2018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6875"/>
            <a:ext cx="4435475" cy="354013"/>
          </a:xfrm>
          <a:prstGeom prst="rect">
            <a:avLst/>
          </a:prstGeom>
        </p:spPr>
        <p:txBody>
          <a:bodyPr vert="horz" lIns="94704" tIns="47352" rIns="94704" bIns="47352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550" y="6746875"/>
            <a:ext cx="4435475" cy="354013"/>
          </a:xfrm>
          <a:prstGeom prst="rect">
            <a:avLst/>
          </a:prstGeom>
        </p:spPr>
        <p:txBody>
          <a:bodyPr vert="horz" lIns="94704" tIns="47352" rIns="94704" bIns="47352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F4C2BBE-FE6B-4E6E-A73D-FB3BC3E9C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4013"/>
          </a:xfrm>
          <a:prstGeom prst="rect">
            <a:avLst/>
          </a:prstGeom>
        </p:spPr>
        <p:txBody>
          <a:bodyPr vert="horz" lIns="94704" tIns="47352" rIns="94704" bIns="47352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5475" cy="354013"/>
          </a:xfrm>
          <a:prstGeom prst="rect">
            <a:avLst/>
          </a:prstGeom>
        </p:spPr>
        <p:txBody>
          <a:bodyPr vert="horz" lIns="94704" tIns="47352" rIns="94704" bIns="47352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DCC89CC-F28F-4971-9377-CBF7882F5CF7}" type="datetimeFigureOut">
              <a:rPr lang="ru-RU"/>
              <a:pPr>
                <a:defRPr/>
              </a:pPr>
              <a:t>02.06.2018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95638" y="533400"/>
            <a:ext cx="3843337" cy="2662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04" tIns="47352" rIns="94704" bIns="47352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2350" y="3373438"/>
            <a:ext cx="8189913" cy="3195637"/>
          </a:xfrm>
          <a:prstGeom prst="rect">
            <a:avLst/>
          </a:prstGeom>
        </p:spPr>
        <p:txBody>
          <a:bodyPr vert="horz" lIns="94704" tIns="47352" rIns="94704" bIns="4735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6875"/>
            <a:ext cx="4435475" cy="354013"/>
          </a:xfrm>
          <a:prstGeom prst="rect">
            <a:avLst/>
          </a:prstGeom>
        </p:spPr>
        <p:txBody>
          <a:bodyPr vert="horz" lIns="94704" tIns="47352" rIns="94704" bIns="47352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550" y="6746875"/>
            <a:ext cx="4435475" cy="354013"/>
          </a:xfrm>
          <a:prstGeom prst="rect">
            <a:avLst/>
          </a:prstGeom>
        </p:spPr>
        <p:txBody>
          <a:bodyPr vert="horz" lIns="94704" tIns="47352" rIns="94704" bIns="47352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E55D21A-4551-4CF5-A264-308D757ED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7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8BB3B0-C423-47B2-9718-51AC8F5DBA20}" type="slidenum">
              <a:rPr lang="ru-RU" smtClean="0">
                <a:cs typeface="Arial" charset="0"/>
              </a:rPr>
              <a:pPr/>
              <a:t>1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8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BB6334-1D27-4A9B-BBC7-87BFAE1B8A1A}" type="slidenum">
              <a:rPr lang="ru-RU" smtClean="0">
                <a:cs typeface="Arial" charset="0"/>
              </a:rPr>
              <a:pPr/>
              <a:t>2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8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5B9E7E-AAE0-48C1-A76B-B7138427ED1B}" type="slidenum">
              <a:rPr lang="ru-RU" smtClean="0">
                <a:cs typeface="Arial" charset="0"/>
              </a:rPr>
              <a:pPr/>
              <a:t>3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860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766FE4-147A-4E7D-A31A-A86B9FD74CDA}" type="slidenum">
              <a:rPr lang="ru-RU" smtClean="0">
                <a:cs typeface="Arial" charset="0"/>
              </a:rPr>
              <a:pPr/>
              <a:t>4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881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D4D6DC-BFA2-45F0-B07B-0D92086B4CE4}" type="slidenum">
              <a:rPr lang="ru-RU" smtClean="0">
                <a:cs typeface="Arial" charset="0"/>
              </a:rPr>
              <a:pPr/>
              <a:t>5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9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7A5246-768D-42A9-8EFF-8D9A6F7859E5}" type="slidenum">
              <a:rPr lang="ru-RU" smtClean="0">
                <a:cs typeface="Arial" charset="0"/>
              </a:rPr>
              <a:pPr/>
              <a:t>6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22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922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E2F874-39F3-446F-A3AA-C7AB237B513C}" type="slidenum">
              <a:rPr lang="ru-RU" smtClean="0">
                <a:cs typeface="Arial" charset="0"/>
              </a:rPr>
              <a:pPr/>
              <a:t>7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oleObject" Target="../embeddings/oleObject3.bin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eg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tags" Target="../tags/tag20.xml"/><Relationship Id="rId7" Type="http://schemas.openxmlformats.org/officeDocument/2006/relationships/image" Target="../media/image3.jpeg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5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1.xml"/><Relationship Id="rId9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6.xml"/><Relationship Id="rId7" Type="http://schemas.openxmlformats.org/officeDocument/2006/relationships/image" Target="../media/image3.jpe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.xml"/><Relationship Id="rId9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jpeg"/><Relationship Id="rId4" Type="http://schemas.openxmlformats.org/officeDocument/2006/relationships/oleObject" Target="../embeddings/oleObject6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oleObject" Target="../embeddings/oleObject9.bin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jpeg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tags" Target="../tags/tag13.xml"/><Relationship Id="rId7" Type="http://schemas.openxmlformats.org/officeDocument/2006/relationships/image" Target="../media/image3.jpeg"/><Relationship Id="rId2" Type="http://schemas.openxmlformats.org/officeDocument/2006/relationships/tags" Target="../tags/tag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4.xml"/><Relationship Id="rId9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.jpeg"/><Relationship Id="rId4" Type="http://schemas.openxmlformats.org/officeDocument/2006/relationships/oleObject" Target="../embeddings/oleObject12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tags" Target="../tags/tag17.xml"/><Relationship Id="rId7" Type="http://schemas.openxmlformats.org/officeDocument/2006/relationships/image" Target="../media/image3.jpeg"/><Relationship Id="rId2" Type="http://schemas.openxmlformats.org/officeDocument/2006/relationships/tags" Target="../tags/tag1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8.xml"/><Relationship Id="rId9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712705" name="think-cell Slide" r:id="rId5" imgW="360" imgH="360" progId="">
              <p:embed/>
            </p:oleObj>
          </a:graphicData>
        </a:graphic>
      </p:graphicFrame>
      <p:pic>
        <p:nvPicPr>
          <p:cNvPr id="4" name="Picture 204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1588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3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712706" name="think-cell Slide" r:id="rId7" imgW="360" imgH="360" progId="">
              <p:embed/>
            </p:oleObj>
          </a:graphicData>
        </a:graphic>
      </p:graphicFrame>
      <p:cxnSp>
        <p:nvCxnSpPr>
          <p:cNvPr id="6" name="Прямая соединительная линия 13"/>
          <p:cNvCxnSpPr/>
          <p:nvPr userDrawn="1"/>
        </p:nvCxnSpPr>
        <p:spPr>
          <a:xfrm flipV="1">
            <a:off x="363538" y="0"/>
            <a:ext cx="0" cy="6858000"/>
          </a:xfrm>
          <a:prstGeom prst="line">
            <a:avLst/>
          </a:prstGeom>
          <a:ln w="28575">
            <a:solidFill>
              <a:srgbClr val="FA5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2788024"/>
            <a:ext cx="8828086" cy="166407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Заголовок и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719873" name="think-cell Slide" r:id="rId6" imgW="360" imgH="360" progId="">
              <p:embed/>
            </p:oleObj>
          </a:graphicData>
        </a:graphic>
      </p:graphicFrame>
      <p:pic>
        <p:nvPicPr>
          <p:cNvPr id="7" name="Picture 206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906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3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719874" name="think-cell Slide" r:id="rId8" imgW="360" imgH="360" progId="">
              <p:embed/>
            </p:oleObj>
          </a:graphicData>
        </a:graphic>
      </p:graphicFrame>
      <p:pic>
        <p:nvPicPr>
          <p:cNvPr id="9" name="Picture 107" descr="http://www.fsk-ees.ru/upload/medialibrary/0c5/0c5fbc1f954f923c2a8a1b10e566c61c.pn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7035800" y="6519863"/>
            <a:ext cx="2455863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26" y="0"/>
            <a:ext cx="8477273" cy="92784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360362" y="1060450"/>
            <a:ext cx="9274175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180975" indent="0">
              <a:buNone/>
              <a:defRPr/>
            </a:lvl2pPr>
            <a:lvl3pPr marL="361950" indent="0">
              <a:buNone/>
              <a:defRPr/>
            </a:lvl3pPr>
            <a:lvl4pPr marL="180975" indent="0">
              <a:buNone/>
              <a:defRPr/>
            </a:lvl4pPr>
            <a:lvl5pPr marL="180975" indent="0">
              <a:buNone/>
              <a:defRPr/>
            </a:lvl5pPr>
          </a:lstStyle>
          <a:p>
            <a:pPr lvl="0"/>
            <a:endParaRPr lang="ru-RU" dirty="0" smtClean="0"/>
          </a:p>
        </p:txBody>
      </p:sp>
      <p:sp>
        <p:nvSpPr>
          <p:cNvPr id="5435" name="Text Placeholder 5434"/>
          <p:cNvSpPr>
            <a:spLocks noGrp="1"/>
          </p:cNvSpPr>
          <p:nvPr>
            <p:ph type="body" sz="quarter" idx="14"/>
          </p:nvPr>
        </p:nvSpPr>
        <p:spPr>
          <a:xfrm>
            <a:off x="1588" y="1588"/>
            <a:ext cx="1588" cy="1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324" name="Text Placeholder 6323"/>
          <p:cNvSpPr>
            <a:spLocks noGrp="1"/>
          </p:cNvSpPr>
          <p:nvPr>
            <p:ph type="body" sz="quarter" idx="15"/>
          </p:nvPr>
        </p:nvSpPr>
        <p:spPr>
          <a:xfrm>
            <a:off x="1588" y="1588"/>
            <a:ext cx="1588" cy="1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 userDrawn="1">
            <p:ph type="sldNum" sz="quarter" idx="16"/>
            <p:custDataLst>
              <p:tags r:id="rId4"/>
            </p:custDataLst>
          </p:nvPr>
        </p:nvSpPr>
        <p:spPr/>
        <p:txBody>
          <a:bodyPr/>
          <a:lstStyle>
            <a:lvl1pPr algn="ctr">
              <a:defRPr sz="1000" b="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DBB64D59-3747-47C0-8290-C8489410C7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713729" name="think-cell Slide" r:id="rId6" imgW="360" imgH="360" progId="">
              <p:embed/>
            </p:oleObj>
          </a:graphicData>
        </a:graphic>
      </p:graphicFrame>
      <p:pic>
        <p:nvPicPr>
          <p:cNvPr id="7" name="Picture 206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906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3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713730" name="think-cell Slide" r:id="rId8" imgW="360" imgH="360" progId="">
              <p:embed/>
            </p:oleObj>
          </a:graphicData>
        </a:graphic>
      </p:graphicFrame>
      <p:pic>
        <p:nvPicPr>
          <p:cNvPr id="9" name="Picture 107" descr="http://www.fsk-ees.ru/upload/medialibrary/0c5/0c5fbc1f954f923c2a8a1b10e566c61c.pn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7035800" y="6519863"/>
            <a:ext cx="2455863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26" y="0"/>
            <a:ext cx="8477273" cy="92784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360362" y="1060450"/>
            <a:ext cx="9274175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180975" indent="0">
              <a:buNone/>
              <a:defRPr/>
            </a:lvl2pPr>
            <a:lvl3pPr marL="361950" indent="0">
              <a:buNone/>
              <a:defRPr/>
            </a:lvl3pPr>
            <a:lvl4pPr marL="180975" indent="0">
              <a:buNone/>
              <a:defRPr/>
            </a:lvl4pPr>
            <a:lvl5pPr marL="180975" indent="0">
              <a:buNone/>
              <a:defRPr/>
            </a:lvl5pPr>
          </a:lstStyle>
          <a:p>
            <a:pPr lvl="0"/>
            <a:endParaRPr lang="ru-RU" dirty="0" smtClean="0"/>
          </a:p>
        </p:txBody>
      </p:sp>
      <p:sp>
        <p:nvSpPr>
          <p:cNvPr id="5435" name="Text Placeholder 5434"/>
          <p:cNvSpPr>
            <a:spLocks noGrp="1"/>
          </p:cNvSpPr>
          <p:nvPr>
            <p:ph type="body" sz="quarter" idx="14"/>
          </p:nvPr>
        </p:nvSpPr>
        <p:spPr>
          <a:xfrm>
            <a:off x="1588" y="1588"/>
            <a:ext cx="1588" cy="1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324" name="Text Placeholder 6323"/>
          <p:cNvSpPr>
            <a:spLocks noGrp="1"/>
          </p:cNvSpPr>
          <p:nvPr>
            <p:ph type="body" sz="quarter" idx="15"/>
          </p:nvPr>
        </p:nvSpPr>
        <p:spPr>
          <a:xfrm>
            <a:off x="1588" y="1588"/>
            <a:ext cx="1588" cy="1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 userDrawn="1">
            <p:ph type="sldNum" sz="quarter" idx="16"/>
            <p:custDataLst>
              <p:tags r:id="rId4"/>
            </p:custDataLst>
          </p:nvPr>
        </p:nvSpPr>
        <p:spPr/>
        <p:txBody>
          <a:bodyPr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D8F696C-9E23-47F7-A4CD-1634373EFA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714753" name="think-cell Slide" r:id="rId4" imgW="360" imgH="360" progId="">
              <p:embed/>
            </p:oleObj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9525"/>
            <a:ext cx="9906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4"/>
          <p:cNvCxnSpPr/>
          <p:nvPr userDrawn="1"/>
        </p:nvCxnSpPr>
        <p:spPr>
          <a:xfrm>
            <a:off x="0" y="2608263"/>
            <a:ext cx="9906000" cy="0"/>
          </a:xfrm>
          <a:prstGeom prst="line">
            <a:avLst/>
          </a:prstGeom>
          <a:ln w="28575">
            <a:solidFill>
              <a:srgbClr val="FA5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15"/>
          <p:cNvCxnSpPr/>
          <p:nvPr userDrawn="1"/>
        </p:nvCxnSpPr>
        <p:spPr>
          <a:xfrm flipV="1">
            <a:off x="363538" y="0"/>
            <a:ext cx="0" cy="6858000"/>
          </a:xfrm>
          <a:prstGeom prst="line">
            <a:avLst/>
          </a:prstGeom>
          <a:ln w="28575">
            <a:solidFill>
              <a:srgbClr val="FA5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21"/>
          <p:cNvCxnSpPr/>
          <p:nvPr userDrawn="1"/>
        </p:nvCxnSpPr>
        <p:spPr>
          <a:xfrm>
            <a:off x="0" y="1268413"/>
            <a:ext cx="9906000" cy="0"/>
          </a:xfrm>
          <a:prstGeom prst="line">
            <a:avLst/>
          </a:prstGeom>
          <a:ln w="28575">
            <a:solidFill>
              <a:srgbClr val="FA5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90525" y="3152775"/>
            <a:ext cx="8839199" cy="17167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390525" y="5381625"/>
            <a:ext cx="8839199" cy="5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4A8AB-FE2F-4E34-9DAD-1264AADAB6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715777" name="think-cell Slide" r:id="rId5" imgW="360" imgH="360" progId="">
              <p:embed/>
            </p:oleObj>
          </a:graphicData>
        </a:graphic>
      </p:graphicFrame>
      <p:pic>
        <p:nvPicPr>
          <p:cNvPr id="4" name="Picture 204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1588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3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715778" name="think-cell Slide" r:id="rId7" imgW="360" imgH="360" progId="">
              <p:embed/>
            </p:oleObj>
          </a:graphicData>
        </a:graphic>
      </p:graphicFrame>
      <p:cxnSp>
        <p:nvCxnSpPr>
          <p:cNvPr id="6" name="Прямая соединительная линия 13"/>
          <p:cNvCxnSpPr/>
          <p:nvPr userDrawn="1"/>
        </p:nvCxnSpPr>
        <p:spPr>
          <a:xfrm flipV="1">
            <a:off x="363538" y="0"/>
            <a:ext cx="0" cy="6858000"/>
          </a:xfrm>
          <a:prstGeom prst="line">
            <a:avLst/>
          </a:prstGeom>
          <a:ln w="28575">
            <a:solidFill>
              <a:srgbClr val="FA5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2788028"/>
            <a:ext cx="8828086" cy="166407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716801" name="think-cell Slide" r:id="rId6" imgW="360" imgH="360" progId="">
              <p:embed/>
            </p:oleObj>
          </a:graphicData>
        </a:graphic>
      </p:graphicFrame>
      <p:pic>
        <p:nvPicPr>
          <p:cNvPr id="6" name="Picture 206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906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3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716802" name="think-cell Slide" r:id="rId8" imgW="360" imgH="360" progId="">
              <p:embed/>
            </p:oleObj>
          </a:graphicData>
        </a:graphic>
      </p:graphicFrame>
      <p:pic>
        <p:nvPicPr>
          <p:cNvPr id="8" name="Picture 107" descr="http://www.fsk-ees.ru/upload/medialibrary/0c5/0c5fbc1f954f923c2a8a1b10e566c61c.pn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7035800" y="6519863"/>
            <a:ext cx="24558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35" y="0"/>
            <a:ext cx="8477273" cy="92784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360371" y="1060468"/>
            <a:ext cx="9274175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180975" indent="0">
              <a:buNone/>
              <a:defRPr/>
            </a:lvl2pPr>
            <a:lvl3pPr marL="361950" indent="0">
              <a:buNone/>
              <a:defRPr/>
            </a:lvl3pPr>
            <a:lvl4pPr marL="180975" indent="0">
              <a:buNone/>
              <a:defRPr/>
            </a:lvl4pPr>
            <a:lvl5pPr marL="180975" indent="0">
              <a:buNone/>
              <a:defRPr/>
            </a:lvl5pPr>
          </a:lstStyle>
          <a:p>
            <a:pPr lvl="0"/>
            <a:endParaRPr lang="ru-RU" dirty="0" smtClean="0"/>
          </a:p>
        </p:txBody>
      </p:sp>
      <p:sp>
        <p:nvSpPr>
          <p:cNvPr id="9" name="Slide Number Placeholder 5"/>
          <p:cNvSpPr>
            <a:spLocks noGrp="1"/>
          </p:cNvSpPr>
          <p:nvPr userDrawn="1">
            <p:ph type="sldNum" sz="quarter" idx="14"/>
            <p:custDataLst>
              <p:tags r:id="rId4"/>
            </p:custDataLst>
          </p:nvPr>
        </p:nvSpPr>
        <p:spPr/>
        <p:txBody>
          <a:bodyPr/>
          <a:lstStyle>
            <a:lvl1pPr algn="ctr">
              <a:defRPr sz="1000" b="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0F1DEDC2-2C11-4D10-B99D-7201BC6A3A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717825" name="think-cell Slide" r:id="rId4" imgW="360" imgH="360" progId="">
              <p:embed/>
            </p:oleObj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9525"/>
            <a:ext cx="9906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4"/>
          <p:cNvCxnSpPr/>
          <p:nvPr userDrawn="1"/>
        </p:nvCxnSpPr>
        <p:spPr>
          <a:xfrm>
            <a:off x="0" y="2608263"/>
            <a:ext cx="9906000" cy="0"/>
          </a:xfrm>
          <a:prstGeom prst="line">
            <a:avLst/>
          </a:prstGeom>
          <a:ln w="28575">
            <a:solidFill>
              <a:srgbClr val="FA5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15"/>
          <p:cNvCxnSpPr/>
          <p:nvPr userDrawn="1"/>
        </p:nvCxnSpPr>
        <p:spPr>
          <a:xfrm flipV="1">
            <a:off x="363538" y="0"/>
            <a:ext cx="0" cy="6858000"/>
          </a:xfrm>
          <a:prstGeom prst="line">
            <a:avLst/>
          </a:prstGeom>
          <a:ln w="28575">
            <a:solidFill>
              <a:srgbClr val="FA5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21"/>
          <p:cNvCxnSpPr/>
          <p:nvPr userDrawn="1"/>
        </p:nvCxnSpPr>
        <p:spPr>
          <a:xfrm>
            <a:off x="0" y="1268413"/>
            <a:ext cx="9906000" cy="0"/>
          </a:xfrm>
          <a:prstGeom prst="line">
            <a:avLst/>
          </a:prstGeom>
          <a:ln w="28575">
            <a:solidFill>
              <a:srgbClr val="FA5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90530" y="3152775"/>
            <a:ext cx="8839199" cy="17167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390530" y="5381643"/>
            <a:ext cx="8839199" cy="5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C7684-AE26-4955-A003-3ACD99DA42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Заголовок и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718849" name="think-cell Slide" r:id="rId6" imgW="360" imgH="360" progId="">
              <p:embed/>
            </p:oleObj>
          </a:graphicData>
        </a:graphic>
      </p:graphicFrame>
      <p:pic>
        <p:nvPicPr>
          <p:cNvPr id="6" name="Picture 206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906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3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718850" name="think-cell Slide" r:id="rId8" imgW="360" imgH="360" progId="">
              <p:embed/>
            </p:oleObj>
          </a:graphicData>
        </a:graphic>
      </p:graphicFrame>
      <p:pic>
        <p:nvPicPr>
          <p:cNvPr id="8" name="Picture 107" descr="http://www.fsk-ees.ru/upload/medialibrary/0c5/0c5fbc1f954f923c2a8a1b10e566c61c.pn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7035800" y="6519863"/>
            <a:ext cx="24558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34" y="0"/>
            <a:ext cx="8477273" cy="92784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360370" y="1060466"/>
            <a:ext cx="9274175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180975" indent="0">
              <a:buNone/>
              <a:defRPr/>
            </a:lvl2pPr>
            <a:lvl3pPr marL="361950" indent="0">
              <a:buNone/>
              <a:defRPr/>
            </a:lvl3pPr>
            <a:lvl4pPr marL="180975" indent="0">
              <a:buNone/>
              <a:defRPr/>
            </a:lvl4pPr>
            <a:lvl5pPr marL="180975" indent="0">
              <a:buNone/>
              <a:defRPr/>
            </a:lvl5pPr>
          </a:lstStyle>
          <a:p>
            <a:pPr lvl="0"/>
            <a:endParaRPr lang="ru-RU" dirty="0" smtClean="0"/>
          </a:p>
        </p:txBody>
      </p:sp>
      <p:sp>
        <p:nvSpPr>
          <p:cNvPr id="9" name="Slide Number Placeholder 5"/>
          <p:cNvSpPr>
            <a:spLocks noGrp="1"/>
          </p:cNvSpPr>
          <p:nvPr userDrawn="1">
            <p:ph type="sldNum" sz="quarter" idx="14"/>
            <p:custDataLst>
              <p:tags r:id="rId4"/>
            </p:custDataLst>
          </p:nvPr>
        </p:nvSpPr>
        <p:spPr/>
        <p:txBody>
          <a:bodyPr/>
          <a:lstStyle>
            <a:lvl1pPr algn="ctr">
              <a:defRPr sz="1000" b="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BC230681-BD30-4AD3-9087-AB597A76F6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5.vml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oleObject" Target="../embeddings/oleObject7.bin"/><Relationship Id="rId4" Type="http://schemas.openxmlformats.org/officeDocument/2006/relationships/slideLayout" Target="../slideLayouts/slideLayout8.xml"/><Relationship Id="rId9" Type="http://schemas.openxmlformats.org/officeDocument/2006/relationships/tags" Target="../tags/tag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02" name="Object 958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7102" name="think-cell Slide" r:id="rId8" imgW="360" imgH="360" progId="">
              <p:embed/>
            </p:oleObj>
          </a:graphicData>
        </a:graphic>
      </p:graphicFrame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90088" y="6572250"/>
            <a:ext cx="315912" cy="285750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10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E8C90596-B236-45C2-A273-290528170D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0" fontAlgn="base" hangingPunct="0">
        <a:spcBef>
          <a:spcPct val="20000"/>
        </a:spcBef>
        <a:spcAft>
          <a:spcPct val="0"/>
        </a:spcAft>
        <a:buFont typeface="Arial Narrow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61950" indent="-1809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1950" indent="-1809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9131" name="Object 27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559131" name="think-cell Slide" r:id="rId10" imgW="360" imgH="360" progId="">
              <p:embed/>
            </p:oleObj>
          </a:graphicData>
        </a:graphic>
      </p:graphicFrame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90088" y="6572250"/>
            <a:ext cx="315912" cy="285750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1000" b="0">
                <a:solidFill>
                  <a:prstClr val="black"/>
                </a:solidFill>
                <a:cs typeface="+mn-cs"/>
              </a:defRPr>
            </a:lvl1pPr>
          </a:lstStyle>
          <a:p>
            <a:pPr>
              <a:defRPr/>
            </a:pPr>
            <a:fld id="{024CAF55-214C-4B45-BCF6-503E278EE6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73" r:id="rId4"/>
    <p:sldLayoutId id="2147484080" r:id="rId5"/>
    <p:sldLayoutId id="2147484081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0" fontAlgn="base" hangingPunct="0">
        <a:spcBef>
          <a:spcPct val="20000"/>
        </a:spcBef>
        <a:spcAft>
          <a:spcPct val="0"/>
        </a:spcAft>
        <a:buFont typeface="Arial Narrow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61950" indent="-1809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1950" indent="-1809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8.jpeg"/><Relationship Id="rId5" Type="http://schemas.openxmlformats.org/officeDocument/2006/relationships/oleObject" Target="../embeddings/oleObject25.bin"/><Relationship Id="rId4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image" Target="../media/image20.jpeg"/><Relationship Id="rId2" Type="http://schemas.openxmlformats.org/officeDocument/2006/relationships/tags" Target="../tags/tag4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9.jpeg"/><Relationship Id="rId5" Type="http://schemas.openxmlformats.org/officeDocument/2006/relationships/oleObject" Target="../embeddings/oleObject26.bin"/><Relationship Id="rId4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image" Target="../media/image12.jpeg"/><Relationship Id="rId2" Type="http://schemas.openxmlformats.org/officeDocument/2006/relationships/tags" Target="../tags/tag4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27.bin"/><Relationship Id="rId4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28.bin"/><Relationship Id="rId4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image" Target="../media/image24.png"/><Relationship Id="rId2" Type="http://schemas.openxmlformats.org/officeDocument/2006/relationships/tags" Target="../tags/tag4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29.bin"/><Relationship Id="rId4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49.xml"/><Relationship Id="rId7" Type="http://schemas.openxmlformats.org/officeDocument/2006/relationships/image" Target="../media/image26.png"/><Relationship Id="rId2" Type="http://schemas.openxmlformats.org/officeDocument/2006/relationships/tags" Target="../tags/tag48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30.bin"/><Relationship Id="rId4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8.jpeg"/><Relationship Id="rId5" Type="http://schemas.openxmlformats.org/officeDocument/2006/relationships/oleObject" Target="../embeddings/oleObject31.bin"/><Relationship Id="rId4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oleObject" Target="../embeddings/oleObject17.bin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oleObject" Target="../embeddings/oleObject18.bin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9.jpeg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9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10.jpeg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0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oleObject" Target="../embeddings/oleObject21.bin"/><Relationship Id="rId2" Type="http://schemas.openxmlformats.org/officeDocument/2006/relationships/tags" Target="../tags/tag30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1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12.jpeg"/><Relationship Id="rId2" Type="http://schemas.openxmlformats.org/officeDocument/2006/relationships/tags" Target="../tags/tag3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2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tags" Target="../tags/tag35.xml"/><Relationship Id="rId7" Type="http://schemas.openxmlformats.org/officeDocument/2006/relationships/image" Target="../media/image14.jpeg"/><Relationship Id="rId2" Type="http://schemas.openxmlformats.org/officeDocument/2006/relationships/tags" Target="../tags/tag3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3.jpeg"/><Relationship Id="rId5" Type="http://schemas.openxmlformats.org/officeDocument/2006/relationships/oleObject" Target="../embeddings/oleObject23.bin"/><Relationship Id="rId4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17.jpeg"/><Relationship Id="rId2" Type="http://schemas.openxmlformats.org/officeDocument/2006/relationships/tags" Target="../tags/tag3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6.jpeg"/><Relationship Id="rId5" Type="http://schemas.openxmlformats.org/officeDocument/2006/relationships/oleObject" Target="../embeddings/oleObject24.bin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3" name="Заголовок 5"/>
          <p:cNvSpPr>
            <a:spLocks noGrp="1"/>
          </p:cNvSpPr>
          <p:nvPr>
            <p:ph type="ctrTitle"/>
          </p:nvPr>
        </p:nvSpPr>
        <p:spPr bwMode="auto">
          <a:xfrm>
            <a:off x="333375" y="2411413"/>
            <a:ext cx="8828088" cy="2438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mtClean="0"/>
              <a:t>Сети ВЫСОКОГО НАПРЯЖЕНИЯ.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Смертельная опасность вблизи  ЛЭП.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z="2000" i="1" smtClean="0"/>
              <a:t>(информация для учеников школ и студентов)</a:t>
            </a:r>
          </a:p>
        </p:txBody>
      </p:sp>
      <p:sp>
        <p:nvSpPr>
          <p:cNvPr id="678914" name="Номер слайда 2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tIns="45720" bIns="45720" numCol="1" compatLnSpc="1">
            <a:prstTxWarp prst="textNoShape">
              <a:avLst/>
            </a:prstTxWarp>
          </a:bodyPr>
          <a:lstStyle/>
          <a:p>
            <a:fld id="{F74AFF2A-3684-4E3D-87DB-6B3B57F14CE4}" type="slidenum">
              <a:rPr lang="ru-RU" smtClean="0">
                <a:cs typeface="Arial" charset="0"/>
              </a:rPr>
              <a:pPr/>
              <a:t>1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7554" name="Object 18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577554" name="think-cell Slide" r:id="rId5" imgW="360" imgH="360" progId="">
              <p:embed/>
            </p:oleObj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577556" name="Slide Number Placeholder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tIns="45720" bIns="45720" numCol="1" compatLnSpc="1">
            <a:prstTxWarp prst="textNoShape">
              <a:avLst/>
            </a:prstTxWarp>
          </a:bodyPr>
          <a:lstStyle/>
          <a:p>
            <a:fld id="{CDB06D2F-9FF5-4322-82B0-25E557A0D6DE}" type="slidenum">
              <a:rPr lang="ru-RU" smtClean="0">
                <a:solidFill>
                  <a:srgbClr val="000000"/>
                </a:solidFill>
                <a:cs typeface="Arial" charset="0"/>
              </a:rPr>
              <a:pPr/>
              <a:t>10</a:t>
            </a:fld>
            <a:endParaRPr lang="ru-RU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77557" name="Title 1"/>
          <p:cNvSpPr>
            <a:spLocks noGrp="1"/>
          </p:cNvSpPr>
          <p:nvPr>
            <p:ph type="title"/>
          </p:nvPr>
        </p:nvSpPr>
        <p:spPr bwMode="auto">
          <a:xfrm>
            <a:off x="212725" y="0"/>
            <a:ext cx="8624888" cy="927100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mtClean="0"/>
              <a:t>Вблизи ЛЭП  ВЫСОКОГО НАПРЯЖЕНИЯ -  НЕЛЬЗЯ: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577558" name="Rectangle 84"/>
          <p:cNvSpPr>
            <a:spLocks noChangeArrowheads="1"/>
          </p:cNvSpPr>
          <p:nvPr/>
        </p:nvSpPr>
        <p:spPr bwMode="auto">
          <a:xfrm>
            <a:off x="119063" y="1116013"/>
            <a:ext cx="9571037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4763"/>
            <a:r>
              <a:rPr lang="ru-RU">
                <a:solidFill>
                  <a:srgbClr val="000000"/>
                </a:solidFill>
                <a:sym typeface="+mn-lt"/>
              </a:rPr>
              <a:t>	</a:t>
            </a:r>
          </a:p>
          <a:p>
            <a:pPr marL="4763" algn="ctr"/>
            <a:r>
              <a:rPr lang="ru-RU" sz="2800">
                <a:solidFill>
                  <a:srgbClr val="000000"/>
                </a:solidFill>
                <a:sym typeface="+mn-lt"/>
              </a:rPr>
              <a:t>Вблизи ЛЭП НЕЛЬЗЯ!   Ловить рыбу!</a:t>
            </a:r>
          </a:p>
          <a:p>
            <a:pPr marL="4763" algn="ctr"/>
            <a:endParaRPr lang="ru-RU" sz="2800">
              <a:solidFill>
                <a:srgbClr val="000000"/>
              </a:solidFill>
              <a:sym typeface="+mn-lt"/>
            </a:endParaRPr>
          </a:p>
          <a:p>
            <a:pPr marL="4763"/>
            <a:r>
              <a:rPr lang="ru-RU" sz="1800">
                <a:solidFill>
                  <a:srgbClr val="000000"/>
                </a:solidFill>
                <a:sym typeface="+mn-lt"/>
              </a:rPr>
              <a:t>    Через удочку рыбака </a:t>
            </a:r>
          </a:p>
          <a:p>
            <a:pPr marL="4763"/>
            <a:r>
              <a:rPr lang="ru-RU" sz="1800">
                <a:solidFill>
                  <a:srgbClr val="000000"/>
                </a:solidFill>
                <a:sym typeface="+mn-lt"/>
              </a:rPr>
              <a:t>                 убивает насмерть</a:t>
            </a:r>
            <a:r>
              <a:rPr lang="ru-RU">
                <a:solidFill>
                  <a:srgbClr val="000000"/>
                </a:solidFill>
                <a:sym typeface="+mn-lt"/>
              </a:rPr>
              <a:t>.</a:t>
            </a: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r>
              <a:rPr lang="ru-RU">
                <a:solidFill>
                  <a:srgbClr val="000000"/>
                </a:solidFill>
                <a:sym typeface="+mn-lt"/>
              </a:rPr>
              <a:t>      Два случая в Пензенской области.</a:t>
            </a:r>
          </a:p>
        </p:txBody>
      </p:sp>
      <p:pic>
        <p:nvPicPr>
          <p:cNvPr id="57754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62550" y="2203450"/>
            <a:ext cx="38100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8574" name="Object 14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578574" name="think-cell Slide" r:id="rId5" imgW="360" imgH="360" progId="">
              <p:embed/>
            </p:oleObj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578576" name="Slide Number Placeholder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tIns="45720" bIns="45720" numCol="1" compatLnSpc="1">
            <a:prstTxWarp prst="textNoShape">
              <a:avLst/>
            </a:prstTxWarp>
          </a:bodyPr>
          <a:lstStyle/>
          <a:p>
            <a:fld id="{83AF0B30-BFD3-4C63-95EA-894492BD21AD}" type="slidenum">
              <a:rPr lang="ru-RU" smtClean="0">
                <a:solidFill>
                  <a:srgbClr val="000000"/>
                </a:solidFill>
                <a:cs typeface="Arial" charset="0"/>
              </a:rPr>
              <a:pPr/>
              <a:t>11</a:t>
            </a:fld>
            <a:endParaRPr lang="ru-RU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78577" name="Title 1"/>
          <p:cNvSpPr>
            <a:spLocks noGrp="1"/>
          </p:cNvSpPr>
          <p:nvPr>
            <p:ph type="title"/>
          </p:nvPr>
        </p:nvSpPr>
        <p:spPr bwMode="auto">
          <a:xfrm>
            <a:off x="212725" y="0"/>
            <a:ext cx="8624888" cy="927100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mtClean="0"/>
              <a:t>Вблизи ЛЭП  ВЫСОКОГО НАПРЯЖЕНИЯ -  НЕЛЬЗЯ: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578578" name="Rectangle 84"/>
          <p:cNvSpPr>
            <a:spLocks noChangeArrowheads="1"/>
          </p:cNvSpPr>
          <p:nvPr/>
        </p:nvSpPr>
        <p:spPr bwMode="auto">
          <a:xfrm>
            <a:off x="119063" y="1116013"/>
            <a:ext cx="9571037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4763"/>
            <a:r>
              <a:rPr lang="ru-RU">
                <a:solidFill>
                  <a:srgbClr val="000000"/>
                </a:solidFill>
                <a:sym typeface="+mn-lt"/>
              </a:rPr>
              <a:t>	</a:t>
            </a:r>
          </a:p>
          <a:p>
            <a:pPr marL="4763" algn="ctr"/>
            <a:r>
              <a:rPr lang="ru-RU" sz="2800">
                <a:solidFill>
                  <a:srgbClr val="000000"/>
                </a:solidFill>
                <a:sym typeface="+mn-lt"/>
              </a:rPr>
              <a:t>В близи ЛЭП НЕЛЬЗЯ!   Запускать воздушные змеи!</a:t>
            </a:r>
          </a:p>
          <a:p>
            <a:pPr marL="4763" algn="ctr"/>
            <a:endParaRPr lang="ru-RU" sz="2800">
              <a:solidFill>
                <a:srgbClr val="000000"/>
              </a:solidFill>
              <a:sym typeface="+mn-lt"/>
            </a:endParaRPr>
          </a:p>
          <a:p>
            <a:pPr marL="4763"/>
            <a:r>
              <a:rPr lang="ru-RU" sz="1800">
                <a:solidFill>
                  <a:srgbClr val="000000"/>
                </a:solidFill>
                <a:sym typeface="+mn-lt"/>
              </a:rPr>
              <a:t>    </a:t>
            </a:r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r>
              <a:rPr lang="ru-RU">
                <a:solidFill>
                  <a:srgbClr val="000000"/>
                </a:solidFill>
                <a:sym typeface="+mn-lt"/>
              </a:rPr>
              <a:t>    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763" y="1974850"/>
            <a:ext cx="6656387" cy="4437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34150" y="2149475"/>
            <a:ext cx="2892425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9600" name="Object 16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579600" name="think-cell Slide" r:id="rId5" imgW="360" imgH="360" progId="">
              <p:embed/>
            </p:oleObj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579602" name="Slide Number Placeholder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tIns="45720" bIns="45720" numCol="1" compatLnSpc="1">
            <a:prstTxWarp prst="textNoShape">
              <a:avLst/>
            </a:prstTxWarp>
          </a:bodyPr>
          <a:lstStyle/>
          <a:p>
            <a:fld id="{581881AF-6383-4125-B0E7-82D361D1CDA0}" type="slidenum">
              <a:rPr lang="ru-RU" smtClean="0">
                <a:solidFill>
                  <a:srgbClr val="000000"/>
                </a:solidFill>
                <a:cs typeface="Arial" charset="0"/>
              </a:rPr>
              <a:pPr/>
              <a:t>12</a:t>
            </a:fld>
            <a:endParaRPr lang="ru-RU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79603" name="Title 1"/>
          <p:cNvSpPr>
            <a:spLocks noGrp="1"/>
          </p:cNvSpPr>
          <p:nvPr>
            <p:ph type="title"/>
          </p:nvPr>
        </p:nvSpPr>
        <p:spPr bwMode="auto">
          <a:xfrm>
            <a:off x="212725" y="0"/>
            <a:ext cx="8624888" cy="927100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mtClean="0"/>
              <a:t>Вблизи ЛЭП  ВЫСОКОГО НАПРЯЖЕНИЯ -  НЕЛЬЗЯ: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579604" name="Rectangle 84"/>
          <p:cNvSpPr>
            <a:spLocks noChangeArrowheads="1"/>
          </p:cNvSpPr>
          <p:nvPr/>
        </p:nvSpPr>
        <p:spPr bwMode="auto">
          <a:xfrm>
            <a:off x="119063" y="949325"/>
            <a:ext cx="9571037" cy="529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4763"/>
            <a:r>
              <a:rPr lang="ru-RU">
                <a:solidFill>
                  <a:srgbClr val="000000"/>
                </a:solidFill>
                <a:sym typeface="+mn-lt"/>
              </a:rPr>
              <a:t>	</a:t>
            </a:r>
          </a:p>
          <a:p>
            <a:pPr marL="4763" algn="ctr"/>
            <a:r>
              <a:rPr lang="ru-RU" sz="2800">
                <a:solidFill>
                  <a:srgbClr val="000000"/>
                </a:solidFill>
                <a:sym typeface="+mn-lt"/>
              </a:rPr>
              <a:t>НЕЛЬЗЯ!   Прикасаться к опорам ЛЭП!</a:t>
            </a:r>
          </a:p>
          <a:p>
            <a:pPr marL="4763" algn="ctr"/>
            <a:r>
              <a:rPr lang="ru-RU" sz="2800">
                <a:solidFill>
                  <a:srgbClr val="000000"/>
                </a:solidFill>
                <a:sym typeface="+mn-lt"/>
              </a:rPr>
              <a:t>А тем более залазить на них!!!</a:t>
            </a:r>
          </a:p>
          <a:p>
            <a:pPr marL="4763" algn="ctr"/>
            <a:endParaRPr lang="ru-RU" sz="2800">
              <a:solidFill>
                <a:srgbClr val="000000"/>
              </a:solidFill>
              <a:sym typeface="+mn-lt"/>
            </a:endParaRPr>
          </a:p>
          <a:p>
            <a:pPr marL="4763"/>
            <a:r>
              <a:rPr lang="ru-RU" sz="1800">
                <a:solidFill>
                  <a:srgbClr val="000000"/>
                </a:solidFill>
                <a:sym typeface="+mn-lt"/>
              </a:rPr>
              <a:t>     </a:t>
            </a:r>
          </a:p>
          <a:p>
            <a:pPr marL="4763"/>
            <a:r>
              <a:rPr lang="ru-RU" sz="1800">
                <a:solidFill>
                  <a:srgbClr val="000000"/>
                </a:solidFill>
                <a:sym typeface="+mn-lt"/>
              </a:rPr>
              <a:t>    </a:t>
            </a:r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r>
              <a:rPr lang="ru-RU">
                <a:solidFill>
                  <a:srgbClr val="000000"/>
                </a:solidFill>
                <a:sym typeface="+mn-lt"/>
              </a:rPr>
              <a:t>      </a:t>
            </a:r>
          </a:p>
        </p:txBody>
      </p:sp>
      <p:pic>
        <p:nvPicPr>
          <p:cNvPr id="57960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400" y="2022475"/>
            <a:ext cx="401002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9606" name="Рисунок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34025" y="2327275"/>
            <a:ext cx="3330575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0626" name="Object 18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580626" name="think-cell Slide" r:id="rId5" imgW="360" imgH="360" progId="">
              <p:embed/>
            </p:oleObj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580628" name="Slide Number Placeholder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tIns="45720" bIns="45720" numCol="1" compatLnSpc="1">
            <a:prstTxWarp prst="textNoShape">
              <a:avLst/>
            </a:prstTxWarp>
          </a:bodyPr>
          <a:lstStyle/>
          <a:p>
            <a:fld id="{2989AC59-5834-4DFC-B061-2FC1755AE053}" type="slidenum">
              <a:rPr lang="ru-RU" smtClean="0">
                <a:solidFill>
                  <a:srgbClr val="000000"/>
                </a:solidFill>
                <a:cs typeface="Arial" charset="0"/>
              </a:rPr>
              <a:pPr/>
              <a:t>13</a:t>
            </a:fld>
            <a:endParaRPr lang="ru-RU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80629" name="Title 1"/>
          <p:cNvSpPr>
            <a:spLocks noGrp="1"/>
          </p:cNvSpPr>
          <p:nvPr>
            <p:ph type="title"/>
          </p:nvPr>
        </p:nvSpPr>
        <p:spPr bwMode="auto">
          <a:xfrm>
            <a:off x="212725" y="0"/>
            <a:ext cx="8624888" cy="927100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mtClean="0"/>
              <a:t>Вблизи ЛЭП  ВЫСОКОГО НАПРЯЖЕНИЯ -  НЕЛЬЗЯ: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580630" name="Rectangle 84"/>
          <p:cNvSpPr>
            <a:spLocks noChangeArrowheads="1"/>
          </p:cNvSpPr>
          <p:nvPr/>
        </p:nvSpPr>
        <p:spPr bwMode="auto">
          <a:xfrm>
            <a:off x="119063" y="1116013"/>
            <a:ext cx="9571037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4763"/>
            <a:r>
              <a:rPr lang="ru-RU">
                <a:solidFill>
                  <a:srgbClr val="000000"/>
                </a:solidFill>
                <a:sym typeface="+mn-lt"/>
              </a:rPr>
              <a:t>	</a:t>
            </a:r>
          </a:p>
          <a:p>
            <a:pPr marL="4763" algn="ctr"/>
            <a:r>
              <a:rPr lang="ru-RU" sz="2800">
                <a:solidFill>
                  <a:srgbClr val="000000"/>
                </a:solidFill>
                <a:sym typeface="+mn-lt"/>
              </a:rPr>
              <a:t>НЕЛЬЗЯ!     Приближаться к проводам ЛЭП!</a:t>
            </a:r>
          </a:p>
          <a:p>
            <a:pPr marL="4763" algn="ctr"/>
            <a:endParaRPr lang="ru-RU" sz="2800">
              <a:solidFill>
                <a:srgbClr val="000000"/>
              </a:solidFill>
              <a:sym typeface="+mn-lt"/>
            </a:endParaRPr>
          </a:p>
          <a:p>
            <a:pPr marL="4763"/>
            <a:r>
              <a:rPr lang="ru-RU" sz="1800">
                <a:solidFill>
                  <a:srgbClr val="000000"/>
                </a:solidFill>
                <a:sym typeface="+mn-lt"/>
              </a:rPr>
              <a:t>     </a:t>
            </a:r>
          </a:p>
          <a:p>
            <a:pPr marL="4763"/>
            <a:r>
              <a:rPr lang="ru-RU" sz="1800">
                <a:solidFill>
                  <a:srgbClr val="000000"/>
                </a:solidFill>
                <a:sym typeface="+mn-lt"/>
              </a:rPr>
              <a:t>    </a:t>
            </a:r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r>
              <a:rPr lang="ru-RU">
                <a:solidFill>
                  <a:srgbClr val="000000"/>
                </a:solidFill>
                <a:sym typeface="+mn-lt"/>
              </a:rPr>
              <a:t>      </a:t>
            </a:r>
          </a:p>
        </p:txBody>
      </p:sp>
      <p:pic>
        <p:nvPicPr>
          <p:cNvPr id="5806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79525" y="2789238"/>
            <a:ext cx="724852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1648" name="Object 16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581648" name="think-cell Slide" r:id="rId5" imgW="360" imgH="360" progId="">
              <p:embed/>
            </p:oleObj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581650" name="Slide Number Placeholder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tIns="45720" bIns="45720" numCol="1" compatLnSpc="1">
            <a:prstTxWarp prst="textNoShape">
              <a:avLst/>
            </a:prstTxWarp>
          </a:bodyPr>
          <a:lstStyle/>
          <a:p>
            <a:fld id="{A6F45581-33E4-4D90-BE92-52A59FA39A40}" type="slidenum">
              <a:rPr lang="ru-RU" smtClean="0">
                <a:solidFill>
                  <a:srgbClr val="000000"/>
                </a:solidFill>
                <a:cs typeface="Arial" charset="0"/>
              </a:rPr>
              <a:pPr/>
              <a:t>14</a:t>
            </a:fld>
            <a:endParaRPr lang="ru-RU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81651" name="Title 1"/>
          <p:cNvSpPr>
            <a:spLocks noGrp="1"/>
          </p:cNvSpPr>
          <p:nvPr>
            <p:ph type="title"/>
          </p:nvPr>
        </p:nvSpPr>
        <p:spPr bwMode="auto">
          <a:xfrm>
            <a:off x="212725" y="0"/>
            <a:ext cx="8624888" cy="927100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mtClean="0"/>
              <a:t>Вблизи ЛЭП  ВЫСОКОГО НАПРЯЖЕНИЯ -  НЕЛЬЗЯ: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581652" name="Rectangle 84"/>
          <p:cNvSpPr>
            <a:spLocks noChangeArrowheads="1"/>
          </p:cNvSpPr>
          <p:nvPr/>
        </p:nvSpPr>
        <p:spPr bwMode="auto">
          <a:xfrm>
            <a:off x="119063" y="1116013"/>
            <a:ext cx="9571037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4763"/>
            <a:r>
              <a:rPr lang="ru-RU">
                <a:solidFill>
                  <a:srgbClr val="000000"/>
                </a:solidFill>
                <a:sym typeface="+mn-lt"/>
              </a:rPr>
              <a:t>	</a:t>
            </a:r>
          </a:p>
          <a:p>
            <a:pPr marL="4763" algn="ctr"/>
            <a:r>
              <a:rPr lang="ru-RU" sz="2800">
                <a:solidFill>
                  <a:srgbClr val="000000"/>
                </a:solidFill>
                <a:sym typeface="+mn-lt"/>
              </a:rPr>
              <a:t>НЕЛЬЗЯ!     Подходить к оборванному проводу!</a:t>
            </a:r>
          </a:p>
          <a:p>
            <a:pPr marL="4763" algn="ctr"/>
            <a:endParaRPr lang="ru-RU" sz="2800">
              <a:solidFill>
                <a:srgbClr val="000000"/>
              </a:solidFill>
              <a:sym typeface="+mn-lt"/>
            </a:endParaRPr>
          </a:p>
          <a:p>
            <a:pPr marL="4763"/>
            <a:r>
              <a:rPr lang="ru-RU" sz="1800">
                <a:solidFill>
                  <a:srgbClr val="000000"/>
                </a:solidFill>
                <a:sym typeface="+mn-lt"/>
              </a:rPr>
              <a:t>     </a:t>
            </a:r>
          </a:p>
          <a:p>
            <a:pPr marL="4763"/>
            <a:r>
              <a:rPr lang="ru-RU" sz="1800">
                <a:solidFill>
                  <a:srgbClr val="000000"/>
                </a:solidFill>
                <a:sym typeface="+mn-lt"/>
              </a:rPr>
              <a:t>    </a:t>
            </a:r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r>
              <a:rPr lang="ru-RU">
                <a:solidFill>
                  <a:srgbClr val="000000"/>
                </a:solidFill>
                <a:sym typeface="+mn-lt"/>
              </a:rPr>
              <a:t>      </a:t>
            </a:r>
          </a:p>
        </p:txBody>
      </p:sp>
      <p:pic>
        <p:nvPicPr>
          <p:cNvPr id="58163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75263" y="1811338"/>
            <a:ext cx="4010025" cy="460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58163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6900" y="1811338"/>
            <a:ext cx="4010025" cy="459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2673" name="Object 17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582673" name="think-cell Slide" r:id="rId5" imgW="360" imgH="360" progId="">
              <p:embed/>
            </p:oleObj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582675" name="Slide Number Placeholder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tIns="45720" bIns="45720" numCol="1" compatLnSpc="1">
            <a:prstTxWarp prst="textNoShape">
              <a:avLst/>
            </a:prstTxWarp>
          </a:bodyPr>
          <a:lstStyle/>
          <a:p>
            <a:fld id="{D206B787-5CB6-4ADD-A329-7D647A3AC566}" type="slidenum">
              <a:rPr lang="ru-RU" smtClean="0">
                <a:solidFill>
                  <a:srgbClr val="000000"/>
                </a:solidFill>
                <a:cs typeface="Arial" charset="0"/>
              </a:rPr>
              <a:pPr/>
              <a:t>15</a:t>
            </a:fld>
            <a:endParaRPr lang="ru-RU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82676" name="Title 1"/>
          <p:cNvSpPr>
            <a:spLocks noGrp="1"/>
          </p:cNvSpPr>
          <p:nvPr>
            <p:ph type="title"/>
          </p:nvPr>
        </p:nvSpPr>
        <p:spPr bwMode="auto">
          <a:xfrm>
            <a:off x="212725" y="0"/>
            <a:ext cx="8624888" cy="927100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mtClean="0"/>
              <a:t>Вблизи ЛЭП  ВЫСОКОГО НАПРЯЖЕНИЯ -  НЕЛЬЗЯ: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582677" name="Rectangle 84"/>
          <p:cNvSpPr>
            <a:spLocks noChangeArrowheads="1"/>
          </p:cNvSpPr>
          <p:nvPr/>
        </p:nvSpPr>
        <p:spPr bwMode="auto">
          <a:xfrm>
            <a:off x="119063" y="973138"/>
            <a:ext cx="9571037" cy="529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4763"/>
            <a:r>
              <a:rPr lang="ru-RU">
                <a:solidFill>
                  <a:srgbClr val="000000"/>
                </a:solidFill>
                <a:sym typeface="+mn-lt"/>
              </a:rPr>
              <a:t>	</a:t>
            </a:r>
          </a:p>
          <a:p>
            <a:pPr marL="4763" algn="ctr"/>
            <a:r>
              <a:rPr lang="ru-RU" sz="2800">
                <a:solidFill>
                  <a:srgbClr val="000000"/>
                </a:solidFill>
                <a:sym typeface="+mn-lt"/>
              </a:rPr>
              <a:t>НЕЛЬЗЯ!     Играть вблизи ЛЭП!</a:t>
            </a:r>
          </a:p>
          <a:p>
            <a:pPr marL="4763"/>
            <a:r>
              <a:rPr lang="ru-RU" sz="1800">
                <a:solidFill>
                  <a:srgbClr val="000000"/>
                </a:solidFill>
                <a:sym typeface="+mn-lt"/>
              </a:rPr>
              <a:t>     </a:t>
            </a:r>
          </a:p>
          <a:p>
            <a:pPr marL="4763"/>
            <a:r>
              <a:rPr lang="ru-RU" sz="1800">
                <a:solidFill>
                  <a:srgbClr val="000000"/>
                </a:solidFill>
                <a:sym typeface="+mn-lt"/>
              </a:rPr>
              <a:t>    </a:t>
            </a:r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r>
              <a:rPr lang="ru-RU">
                <a:solidFill>
                  <a:srgbClr val="000000"/>
                </a:solidFill>
                <a:sym typeface="+mn-lt"/>
              </a:rPr>
              <a:t>      </a:t>
            </a:r>
          </a:p>
        </p:txBody>
      </p:sp>
      <p:pic>
        <p:nvPicPr>
          <p:cNvPr id="58266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3525" y="1743075"/>
            <a:ext cx="4546600" cy="4714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58266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0475" y="1743075"/>
            <a:ext cx="4530725" cy="4714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38600" y="25146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6526" name="Object 14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576526" name="think-cell Slide" r:id="rId5" imgW="360" imgH="360" progId="">
              <p:embed/>
            </p:oleObj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576528" name="Slide Number Placeholder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tIns="45720" bIns="45720" numCol="1" compatLnSpc="1">
            <a:prstTxWarp prst="textNoShape">
              <a:avLst/>
            </a:prstTxWarp>
          </a:bodyPr>
          <a:lstStyle/>
          <a:p>
            <a:fld id="{8AA67CBC-B5C8-4C9B-AE8E-9F839204673A}" type="slidenum">
              <a:rPr lang="ru-RU" smtClean="0">
                <a:solidFill>
                  <a:srgbClr val="000000"/>
                </a:solidFill>
                <a:cs typeface="Arial" charset="0"/>
              </a:rPr>
              <a:pPr/>
              <a:t>16</a:t>
            </a:fld>
            <a:endParaRPr lang="ru-RU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76529" name="Title 1"/>
          <p:cNvSpPr>
            <a:spLocks noGrp="1"/>
          </p:cNvSpPr>
          <p:nvPr>
            <p:ph type="title"/>
          </p:nvPr>
        </p:nvSpPr>
        <p:spPr bwMode="auto">
          <a:xfrm>
            <a:off x="212725" y="0"/>
            <a:ext cx="8624888" cy="927100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mtClean="0"/>
              <a:t>Магистральные сети  ВЫСОКОГО НАПРЯЖЕНИЯ -  это</a:t>
            </a:r>
            <a:br>
              <a:rPr lang="ru-RU" smtClean="0"/>
            </a:br>
            <a:r>
              <a:rPr lang="ru-RU" smtClean="0"/>
              <a:t>смертельно опасно!</a:t>
            </a:r>
            <a:endParaRPr lang="ru-RU" smtClean="0">
              <a:solidFill>
                <a:srgbClr val="FF0000"/>
              </a:solidFill>
            </a:endParaRPr>
          </a:p>
        </p:txBody>
      </p:sp>
      <p:pic>
        <p:nvPicPr>
          <p:cNvPr id="576530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75075" y="2428875"/>
            <a:ext cx="5927725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graphicFrame>
        <p:nvGraphicFramePr>
          <p:cNvPr id="564278" name="Object 54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564278" name="think-cell Slide" r:id="rId7" imgW="360" imgH="360" progId="">
              <p:embed/>
            </p:oleObj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564281" name="Slide Number Placeholder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tIns="45720" bIns="45720" numCol="1" compatLnSpc="1">
            <a:prstTxWarp prst="textNoShape">
              <a:avLst/>
            </a:prstTxWarp>
          </a:bodyPr>
          <a:lstStyle/>
          <a:p>
            <a:fld id="{B0A415FA-C998-46A9-BA47-C9237147BCCD}" type="slidenum">
              <a:rPr lang="ru-RU" smtClean="0">
                <a:solidFill>
                  <a:srgbClr val="000000"/>
                </a:solidFill>
                <a:cs typeface="Arial" charset="0"/>
              </a:rPr>
              <a:pPr/>
              <a:t>2</a:t>
            </a:fld>
            <a:endParaRPr lang="ru-RU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64282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808038" y="1060450"/>
            <a:ext cx="8550275" cy="492125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Наша компания занимается передачей электрической энергии, выработанной на  крупнейших электростанциях РФ и её распределением по  всем  регионам страны. </a:t>
            </a:r>
          </a:p>
        </p:txBody>
      </p:sp>
      <p:sp>
        <p:nvSpPr>
          <p:cNvPr id="564283" name="Title 1"/>
          <p:cNvSpPr>
            <a:spLocks noGrp="1"/>
          </p:cNvSpPr>
          <p:nvPr>
            <p:ph type="title"/>
          </p:nvPr>
        </p:nvSpPr>
        <p:spPr bwMode="auto">
          <a:xfrm>
            <a:off x="212725" y="0"/>
            <a:ext cx="8624888" cy="927100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mtClean="0"/>
              <a:t>ПАО  «ФСК ЕЭС»   -   Федеральная сетевая компания.</a:t>
            </a:r>
            <a:br>
              <a:rPr lang="ru-RU" smtClean="0"/>
            </a:br>
            <a:r>
              <a:rPr lang="ru-RU" smtClean="0"/>
              <a:t>Магистральные сети -  ВЫСОКОЕ НАПРЯЖЕНИЕ!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64" name="Rectangle 84"/>
          <p:cNvSpPr/>
          <p:nvPr/>
        </p:nvSpPr>
        <p:spPr>
          <a:xfrm>
            <a:off x="201613" y="1668463"/>
            <a:ext cx="9501187" cy="1731962"/>
          </a:xfrm>
          <a:prstGeom prst="rect">
            <a:avLst/>
          </a:prstGeom>
        </p:spPr>
        <p:txBody>
          <a:bodyPr lIns="0" rIns="0"/>
          <a:lstStyle/>
          <a:p>
            <a:pPr marL="4763">
              <a:defRPr/>
            </a:pPr>
            <a:r>
              <a:rPr lang="ru-RU" dirty="0">
                <a:solidFill>
                  <a:prstClr val="black"/>
                </a:solidFill>
                <a:cs typeface="+mn-cs"/>
                <a:sym typeface="+mn-lt"/>
              </a:rPr>
              <a:t>По нашим  линиям  электропередач  передаются  огромные мощности. </a:t>
            </a:r>
          </a:p>
          <a:p>
            <a:pPr marL="4763">
              <a:defRPr/>
            </a:pPr>
            <a:endParaRPr lang="ru-RU" dirty="0">
              <a:solidFill>
                <a:prstClr val="black"/>
              </a:solidFill>
              <a:cs typeface="+mn-cs"/>
              <a:sym typeface="+mn-lt"/>
            </a:endParaRPr>
          </a:p>
          <a:p>
            <a:pPr marL="4763">
              <a:defRPr/>
            </a:pPr>
            <a:r>
              <a:rPr lang="ru-RU" dirty="0">
                <a:solidFill>
                  <a:prstClr val="black"/>
                </a:solidFill>
                <a:cs typeface="+mn-cs"/>
                <a:sym typeface="+mn-lt"/>
              </a:rPr>
              <a:t>Этих  мощностей достаточно для электропитания целых регионов (областей, республик и краёв) </a:t>
            </a:r>
          </a:p>
          <a:p>
            <a:pPr marL="449263" indent="-184150"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prstClr val="black"/>
                </a:solidFill>
                <a:cs typeface="+mn-cs"/>
                <a:sym typeface="+mn-lt"/>
              </a:rPr>
              <a:t>с городами и посёлками, </a:t>
            </a:r>
          </a:p>
          <a:p>
            <a:pPr marL="449263" indent="-184150"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prstClr val="black"/>
                </a:solidFill>
                <a:cs typeface="+mn-cs"/>
                <a:sym typeface="+mn-lt"/>
              </a:rPr>
              <a:t>с заводами и фабриками, </a:t>
            </a:r>
          </a:p>
          <a:p>
            <a:pPr marL="449263" indent="-184150"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prstClr val="black"/>
                </a:solidFill>
                <a:cs typeface="+mn-cs"/>
                <a:sym typeface="+mn-lt"/>
              </a:rPr>
              <a:t>с трамваями и троллейбусами,</a:t>
            </a:r>
          </a:p>
          <a:p>
            <a:pPr marL="449263" indent="-184150"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prstClr val="black"/>
                </a:solidFill>
                <a:cs typeface="+mn-cs"/>
                <a:sym typeface="+mn-lt"/>
              </a:rPr>
              <a:t>с сетями освещения и </a:t>
            </a:r>
          </a:p>
          <a:p>
            <a:pPr marL="4763">
              <a:defRPr/>
            </a:pPr>
            <a:r>
              <a:rPr lang="ru-RU" dirty="0">
                <a:solidFill>
                  <a:prstClr val="black"/>
                </a:solidFill>
                <a:cs typeface="+mn-cs"/>
                <a:sym typeface="+mn-lt"/>
              </a:rPr>
              <a:t>	       всеми жилыми домами.</a:t>
            </a:r>
          </a:p>
          <a:p>
            <a:pPr marL="4763">
              <a:defRPr/>
            </a:pPr>
            <a:r>
              <a:rPr lang="ru-RU" dirty="0">
                <a:solidFill>
                  <a:prstClr val="black"/>
                </a:solidFill>
                <a:cs typeface="+mn-cs"/>
                <a:sym typeface="+mn-lt"/>
              </a:rPr>
              <a:t> </a:t>
            </a:r>
          </a:p>
        </p:txBody>
      </p:sp>
      <p:sp>
        <p:nvSpPr>
          <p:cNvPr id="564285" name="Rectangle 84"/>
          <p:cNvSpPr>
            <a:spLocks noChangeArrowheads="1"/>
          </p:cNvSpPr>
          <p:nvPr/>
        </p:nvSpPr>
        <p:spPr bwMode="auto">
          <a:xfrm>
            <a:off x="201613" y="4403725"/>
            <a:ext cx="3313112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4763" algn="ctr"/>
            <a:r>
              <a:rPr lang="ru-RU">
                <a:solidFill>
                  <a:srgbClr val="000000"/>
                </a:solidFill>
                <a:sym typeface="+mn-lt"/>
              </a:rPr>
              <a:t>Для передачи такой большой мощности на огромные </a:t>
            </a:r>
          </a:p>
          <a:p>
            <a:pPr marL="4763" algn="ctr"/>
            <a:r>
              <a:rPr lang="ru-RU">
                <a:solidFill>
                  <a:srgbClr val="000000"/>
                </a:solidFill>
                <a:sym typeface="+mn-lt"/>
              </a:rPr>
              <a:t>расстояния используются </a:t>
            </a:r>
            <a:r>
              <a:rPr lang="ru-RU">
                <a:solidFill>
                  <a:srgbClr val="C00000"/>
                </a:solidFill>
                <a:sym typeface="+mn-lt"/>
              </a:rPr>
              <a:t>МАГИСТРАЛЬНЫЕ линии </a:t>
            </a:r>
            <a:r>
              <a:rPr lang="ru-RU">
                <a:solidFill>
                  <a:srgbClr val="000000"/>
                </a:solidFill>
                <a:sym typeface="+mn-lt"/>
              </a:rPr>
              <a:t>электропередач, </a:t>
            </a:r>
          </a:p>
          <a:p>
            <a:pPr marL="4763" algn="ctr"/>
            <a:r>
              <a:rPr lang="ru-RU">
                <a:solidFill>
                  <a:srgbClr val="000000"/>
                </a:solidFill>
                <a:sym typeface="+mn-lt"/>
              </a:rPr>
              <a:t>со </a:t>
            </a:r>
            <a:r>
              <a:rPr lang="ru-RU">
                <a:solidFill>
                  <a:srgbClr val="FF0000"/>
                </a:solidFill>
                <a:sym typeface="+mn-lt"/>
              </a:rPr>
              <a:t>СВЕХВЫСОКИМ  НАПРЯЖЕНИЕМ!</a:t>
            </a: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409" name="Объект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4838" y="981075"/>
            <a:ext cx="8959850" cy="568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71408" name="Object 16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571408" name="think-cell Slide" r:id="rId7" imgW="360" imgH="360" progId="">
              <p:embed/>
            </p:oleObj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571411" name="Slide Number Placeholder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tIns="45720" bIns="45720" numCol="1" compatLnSpc="1">
            <a:prstTxWarp prst="textNoShape">
              <a:avLst/>
            </a:prstTxWarp>
          </a:bodyPr>
          <a:lstStyle/>
          <a:p>
            <a:fld id="{87B2209E-ECB0-4971-ACAB-16DB5EEDEE1F}" type="slidenum">
              <a:rPr lang="ru-RU" smtClean="0">
                <a:solidFill>
                  <a:srgbClr val="000000"/>
                </a:solidFill>
                <a:cs typeface="Arial" charset="0"/>
              </a:rPr>
              <a:pPr/>
              <a:t>3</a:t>
            </a:fld>
            <a:endParaRPr lang="ru-RU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71412" name="Title 1"/>
          <p:cNvSpPr>
            <a:spLocks noGrp="1"/>
          </p:cNvSpPr>
          <p:nvPr>
            <p:ph type="title"/>
          </p:nvPr>
        </p:nvSpPr>
        <p:spPr bwMode="auto">
          <a:xfrm>
            <a:off x="212725" y="0"/>
            <a:ext cx="8624888" cy="927100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mtClean="0"/>
              <a:t>ПАО  «ФСК ЕЭС»   -   Федеральная сетевая компания.</a:t>
            </a:r>
            <a:br>
              <a:rPr lang="ru-RU" smtClean="0"/>
            </a:br>
            <a:r>
              <a:rPr lang="ru-RU" smtClean="0"/>
              <a:t>Магистральные сети -  ВЫСОКОЕ НАПРЯЖЕНИЕ!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8" name="Rectangle 84"/>
          <p:cNvSpPr/>
          <p:nvPr/>
        </p:nvSpPr>
        <p:spPr>
          <a:xfrm>
            <a:off x="819150" y="1176338"/>
            <a:ext cx="8621713" cy="2598737"/>
          </a:xfrm>
          <a:prstGeom prst="rect">
            <a:avLst/>
          </a:prstGeom>
        </p:spPr>
        <p:txBody>
          <a:bodyPr lIns="0" rIns="0"/>
          <a:lstStyle/>
          <a:p>
            <a:pPr marL="4763"/>
            <a:r>
              <a:rPr lang="ru-RU" sz="1400">
                <a:solidFill>
                  <a:srgbClr val="FFFF00"/>
                </a:solidFill>
                <a:sym typeface="+mn-lt"/>
              </a:rPr>
              <a:t>Например:</a:t>
            </a:r>
          </a:p>
          <a:p>
            <a:pPr marL="4763"/>
            <a:r>
              <a:rPr lang="ru-RU" sz="1400">
                <a:solidFill>
                  <a:srgbClr val="FFFF00"/>
                </a:solidFill>
                <a:sym typeface="+mn-lt"/>
              </a:rPr>
              <a:t>	- для передачи электричества от Балаковской АЭС (Саратовская обл.) и Жигулёвской ГЭС (</a:t>
            </a:r>
            <a:r>
              <a:rPr lang="en-US" sz="1400">
                <a:solidFill>
                  <a:srgbClr val="FFFF00"/>
                </a:solidFill>
                <a:sym typeface="+mn-lt"/>
              </a:rPr>
              <a:t>C</a:t>
            </a:r>
            <a:r>
              <a:rPr lang="ru-RU" sz="1400">
                <a:solidFill>
                  <a:srgbClr val="FFFF00"/>
                </a:solidFill>
                <a:sym typeface="+mn-lt"/>
              </a:rPr>
              <a:t>амарская обл.) используются ЛЭП  напряжением </a:t>
            </a:r>
            <a:r>
              <a:rPr lang="ru-RU" sz="1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+mn-lt"/>
              </a:rPr>
              <a:t>500 000 </a:t>
            </a:r>
            <a:r>
              <a:rPr lang="ru-RU" sz="1400">
                <a:solidFill>
                  <a:srgbClr val="FFFF00"/>
                </a:solidFill>
                <a:sym typeface="+mn-lt"/>
              </a:rPr>
              <a:t>вольт.</a:t>
            </a:r>
          </a:p>
          <a:p>
            <a:pPr marL="4763"/>
            <a:r>
              <a:rPr lang="ru-RU" sz="1400">
                <a:solidFill>
                  <a:srgbClr val="FFFF00"/>
                </a:solidFill>
                <a:sym typeface="+mn-lt"/>
              </a:rPr>
              <a:t>	- для распределения электроэнергии внутри области или республики используются ЛЭП напряжением </a:t>
            </a:r>
            <a:r>
              <a:rPr lang="ru-RU" sz="1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+mn-lt"/>
              </a:rPr>
              <a:t>220 000</a:t>
            </a:r>
            <a:r>
              <a:rPr lang="ru-RU" sz="1600">
                <a:solidFill>
                  <a:srgbClr val="FFFF00"/>
                </a:solidFill>
                <a:sym typeface="+mn-lt"/>
              </a:rPr>
              <a:t> </a:t>
            </a:r>
            <a:r>
              <a:rPr lang="ru-RU" sz="1400">
                <a:solidFill>
                  <a:srgbClr val="FFFF00"/>
                </a:solidFill>
                <a:sym typeface="+mn-lt"/>
              </a:rPr>
              <a:t>вольт или </a:t>
            </a:r>
            <a:r>
              <a:rPr lang="ru-RU" sz="1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+mn-lt"/>
              </a:rPr>
              <a:t>110 000 </a:t>
            </a:r>
            <a:r>
              <a:rPr lang="ru-RU" sz="1400">
                <a:solidFill>
                  <a:srgbClr val="FFFF00"/>
                </a:solidFill>
                <a:sym typeface="+mn-lt"/>
              </a:rPr>
              <a:t>вольт.</a:t>
            </a:r>
          </a:p>
          <a:p>
            <a:pPr marL="4763"/>
            <a:endParaRPr lang="ru-RU" sz="1400">
              <a:solidFill>
                <a:srgbClr val="FFFF00"/>
              </a:solidFill>
              <a:sym typeface="+mn-lt"/>
            </a:endParaRPr>
          </a:p>
          <a:p>
            <a:pPr marL="4763"/>
            <a:r>
              <a:rPr lang="ru-RU" sz="1600" u="sng">
                <a:solidFill>
                  <a:srgbClr val="FFFF00"/>
                </a:solidFill>
                <a:sym typeface="+mn-lt"/>
              </a:rPr>
              <a:t>Это МАГИСТРАЛЬНЫЕ СЕТИ  страны.</a:t>
            </a:r>
          </a:p>
          <a:p>
            <a:pPr marL="4763"/>
            <a:endParaRPr lang="ru-RU" sz="1400">
              <a:solidFill>
                <a:srgbClr val="FFFF00"/>
              </a:solidFill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9367" name="Object 23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569367" name="think-cell Slide" r:id="rId6" imgW="360" imgH="360" progId="">
              <p:embed/>
            </p:oleObj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569369" name="Slide Number Placeholder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tIns="45720" bIns="45720" numCol="1" compatLnSpc="1">
            <a:prstTxWarp prst="textNoShape">
              <a:avLst/>
            </a:prstTxWarp>
          </a:bodyPr>
          <a:lstStyle/>
          <a:p>
            <a:fld id="{B353ADAC-FEBA-4D85-AED0-48E889F3DFF5}" type="slidenum">
              <a:rPr lang="ru-RU" smtClean="0">
                <a:solidFill>
                  <a:srgbClr val="000000"/>
                </a:solidFill>
                <a:cs typeface="Arial" charset="0"/>
              </a:rPr>
              <a:pPr/>
              <a:t>4</a:t>
            </a:fld>
            <a:endParaRPr lang="ru-RU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6937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0" y="2324100"/>
            <a:ext cx="10010775" cy="246063"/>
          </a:xfrm>
          <a:solidFill>
            <a:srgbClr val="FF0000"/>
          </a:solidFill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ru-RU" smtClean="0">
                <a:solidFill>
                  <a:srgbClr val="FFFF00"/>
                </a:solidFill>
              </a:rPr>
              <a:t>Вопрос очень серьёзный!  Это вопрос Вашей безопасности!!!    .</a:t>
            </a:r>
          </a:p>
        </p:txBody>
      </p:sp>
      <p:sp>
        <p:nvSpPr>
          <p:cNvPr id="569371" name="Title 1"/>
          <p:cNvSpPr>
            <a:spLocks noGrp="1"/>
          </p:cNvSpPr>
          <p:nvPr>
            <p:ph type="title"/>
          </p:nvPr>
        </p:nvSpPr>
        <p:spPr bwMode="auto">
          <a:xfrm>
            <a:off x="212725" y="0"/>
            <a:ext cx="8624888" cy="927100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mtClean="0"/>
              <a:t>ПАО  «ФСК ЕЭС»   -   Федеральная сетевая компания.</a:t>
            </a:r>
            <a:br>
              <a:rPr lang="ru-RU" smtClean="0"/>
            </a:br>
            <a:r>
              <a:rPr lang="ru-RU" smtClean="0"/>
              <a:t>Магистральные сети -  ВЫСОКОЕ НАПРЯЖЕНИЕ!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569372" name="Rectangle 84"/>
          <p:cNvSpPr>
            <a:spLocks noChangeArrowheads="1"/>
          </p:cNvSpPr>
          <p:nvPr/>
        </p:nvSpPr>
        <p:spPr bwMode="auto">
          <a:xfrm>
            <a:off x="4797425" y="3395663"/>
            <a:ext cx="4905375" cy="308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4763"/>
            <a:r>
              <a:rPr lang="ru-RU">
                <a:solidFill>
                  <a:srgbClr val="000000"/>
                </a:solidFill>
                <a:sym typeface="+mn-lt"/>
              </a:rPr>
              <a:t>Но, если такое случается в МАГИСТРАЛЬНЫХ сетях ВЫСОКОГО НАПРЯЖЕНИЯ – шансов у него НЕТ!   </a:t>
            </a:r>
          </a:p>
          <a:p>
            <a:pPr marL="4763"/>
            <a:r>
              <a:rPr lang="ru-RU">
                <a:solidFill>
                  <a:srgbClr val="000000"/>
                </a:solidFill>
                <a:sym typeface="+mn-lt"/>
              </a:rPr>
              <a:t> </a:t>
            </a:r>
          </a:p>
          <a:p>
            <a:pPr marL="4763"/>
            <a:r>
              <a:rPr lang="ru-RU">
                <a:solidFill>
                  <a:srgbClr val="000000"/>
                </a:solidFill>
                <a:sym typeface="+mn-lt"/>
              </a:rPr>
              <a:t>Этот человек, если даже не сгорит в первые секунды, то точно погибнет в ближайшие часы или дни. </a:t>
            </a: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r>
              <a:rPr lang="ru-RU">
                <a:solidFill>
                  <a:srgbClr val="000000"/>
                </a:solidFill>
                <a:sym typeface="+mn-lt"/>
              </a:rPr>
              <a:t>ВЫСОКОЕ НАПРЯЖЕНИЕ создаёт большие токи через тело человека, которые  выжигают большинство внутренних органов и поэтому не оставляют шансов выжить.</a:t>
            </a: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r>
              <a:rPr lang="ru-RU">
                <a:solidFill>
                  <a:srgbClr val="000000"/>
                </a:solidFill>
                <a:sym typeface="+mn-lt"/>
              </a:rPr>
              <a:t>Увы, но это одно из свойств ВЫСОКОГО НАПРЯЖЕНИЯ!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1613" y="3395663"/>
            <a:ext cx="4286250" cy="321468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569374" name="Rectangle 84"/>
          <p:cNvSpPr>
            <a:spLocks noChangeArrowheads="1"/>
          </p:cNvSpPr>
          <p:nvPr/>
        </p:nvSpPr>
        <p:spPr bwMode="auto">
          <a:xfrm>
            <a:off x="201613" y="1214438"/>
            <a:ext cx="9501187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4763"/>
            <a:r>
              <a:rPr lang="ru-RU">
                <a:solidFill>
                  <a:srgbClr val="000000"/>
                </a:solidFill>
                <a:sym typeface="+mn-lt"/>
              </a:rPr>
              <a:t>И так, ВЫСОКОЕ НАПРЯЖЕНИЕ необходимо человеку для передачи большой мощности на большие расстояния.</a:t>
            </a: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r>
              <a:rPr lang="ru-RU">
                <a:solidFill>
                  <a:srgbClr val="000000"/>
                </a:solidFill>
                <a:sym typeface="+mn-lt"/>
              </a:rPr>
              <a:t>Это высокое напряжение  служит человеку, т.е. приносит пользу, но нужно помнить, что оно всегда было и остаётся </a:t>
            </a:r>
            <a:r>
              <a:rPr lang="ru-RU" sz="1800" u="sng">
                <a:solidFill>
                  <a:srgbClr val="000000"/>
                </a:solidFill>
                <a:sym typeface="+mn-lt"/>
              </a:rPr>
              <a:t>СМЕРТЕЛЬНО  ОПАСНЫМ</a:t>
            </a:r>
            <a:r>
              <a:rPr lang="ru-RU" sz="1800">
                <a:solidFill>
                  <a:srgbClr val="000000"/>
                </a:solidFill>
                <a:sym typeface="+mn-lt"/>
              </a:rPr>
              <a:t>  </a:t>
            </a:r>
            <a:r>
              <a:rPr lang="ru-RU">
                <a:solidFill>
                  <a:srgbClr val="000000"/>
                </a:solidFill>
                <a:sym typeface="+mn-lt"/>
              </a:rPr>
              <a:t>для  человека.</a:t>
            </a: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r>
              <a:rPr lang="ru-RU">
                <a:solidFill>
                  <a:srgbClr val="000000"/>
                </a:solidFill>
                <a:sym typeface="+mn-lt"/>
              </a:rPr>
              <a:t>Если в результате несчастного случая человек попадает под напряжение 220 вольт (которые у Вас дома) в некоторых случаях он может  выжить, ИНОГДА.</a:t>
            </a: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0389" name="Object 2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570389" name="think-cell Slide" r:id="rId6" imgW="360" imgH="360" progId="">
              <p:embed/>
            </p:oleObj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570391" name="Slide Number Placeholder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tIns="45720" bIns="45720" numCol="1" compatLnSpc="1">
            <a:prstTxWarp prst="textNoShape">
              <a:avLst/>
            </a:prstTxWarp>
          </a:bodyPr>
          <a:lstStyle/>
          <a:p>
            <a:fld id="{FF4C0D5B-72DA-4C35-90BE-4265507FDB7F}" type="slidenum">
              <a:rPr lang="ru-RU" smtClean="0">
                <a:solidFill>
                  <a:srgbClr val="000000"/>
                </a:solidFill>
                <a:cs typeface="Arial" charset="0"/>
              </a:rPr>
              <a:pPr/>
              <a:t>5</a:t>
            </a:fld>
            <a:endParaRPr lang="ru-RU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70392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0" y="1057275"/>
            <a:ext cx="10010775" cy="246063"/>
          </a:xfrm>
          <a:solidFill>
            <a:srgbClr val="FF0000"/>
          </a:solidFill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ru-RU" smtClean="0">
                <a:solidFill>
                  <a:srgbClr val="FFFF00"/>
                </a:solidFill>
              </a:rPr>
              <a:t>Вопрос очень серьёзный!  Это вопрос Вашей безопасности!!!    .</a:t>
            </a:r>
          </a:p>
        </p:txBody>
      </p:sp>
      <p:sp>
        <p:nvSpPr>
          <p:cNvPr id="570393" name="Title 1"/>
          <p:cNvSpPr>
            <a:spLocks noGrp="1"/>
          </p:cNvSpPr>
          <p:nvPr>
            <p:ph type="title"/>
          </p:nvPr>
        </p:nvSpPr>
        <p:spPr bwMode="auto">
          <a:xfrm>
            <a:off x="212725" y="0"/>
            <a:ext cx="8624888" cy="927100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mtClean="0"/>
              <a:t>Магистральные сети  ВЫСОКОГО НАПРЯЖЕНИЯ -  это</a:t>
            </a:r>
            <a:br>
              <a:rPr lang="ru-RU" smtClean="0"/>
            </a:br>
            <a:r>
              <a:rPr lang="ru-RU" smtClean="0"/>
              <a:t>смертельно опасно!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570394" name="Rectangle 84"/>
          <p:cNvSpPr>
            <a:spLocks noChangeArrowheads="1"/>
          </p:cNvSpPr>
          <p:nvPr/>
        </p:nvSpPr>
        <p:spPr bwMode="auto">
          <a:xfrm>
            <a:off x="201613" y="2422525"/>
            <a:ext cx="9501187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4763"/>
            <a:r>
              <a:rPr lang="ru-RU">
                <a:solidFill>
                  <a:srgbClr val="000000"/>
                </a:solidFill>
                <a:sym typeface="+mn-lt"/>
              </a:rPr>
              <a:t>	</a:t>
            </a:r>
          </a:p>
          <a:p>
            <a:pPr marL="4763"/>
            <a:r>
              <a:rPr lang="ru-RU">
                <a:solidFill>
                  <a:srgbClr val="000000"/>
                </a:solidFill>
                <a:sym typeface="+mn-lt"/>
              </a:rPr>
              <a:t>	ВЫСОКОЕ НАПРЯЖЕНИЕ УБИВАЕТ НА РАССТОЯНИИ!</a:t>
            </a:r>
          </a:p>
          <a:p>
            <a:pPr marL="4763"/>
            <a:r>
              <a:rPr lang="ru-RU">
                <a:solidFill>
                  <a:srgbClr val="000000"/>
                </a:solidFill>
                <a:sym typeface="+mn-lt"/>
              </a:rPr>
              <a:t>	</a:t>
            </a: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 algn="r"/>
            <a:r>
              <a:rPr lang="ru-RU">
                <a:solidFill>
                  <a:srgbClr val="000000"/>
                </a:solidFill>
                <a:sym typeface="+mn-lt"/>
              </a:rPr>
              <a:t>						Одно из свойств высокого напряжения – 	</a:t>
            </a:r>
          </a:p>
          <a:p>
            <a:pPr marL="4763" algn="r"/>
            <a:r>
              <a:rPr lang="ru-RU">
                <a:solidFill>
                  <a:srgbClr val="000000"/>
                </a:solidFill>
                <a:sym typeface="+mn-lt"/>
              </a:rPr>
              <a:t>					способность пробивать воздушные промежутки.  </a:t>
            </a:r>
          </a:p>
          <a:p>
            <a:pPr marL="4763" algn="r"/>
            <a:endParaRPr lang="ru-RU">
              <a:solidFill>
                <a:srgbClr val="000000"/>
              </a:solidFill>
              <a:sym typeface="+mn-lt"/>
            </a:endParaRPr>
          </a:p>
          <a:p>
            <a:pPr marL="4763" algn="r"/>
            <a:r>
              <a:rPr lang="ru-RU">
                <a:solidFill>
                  <a:srgbClr val="000000"/>
                </a:solidFill>
                <a:sym typeface="+mn-lt"/>
              </a:rPr>
              <a:t>						Человек ещё не дотронулся до провода, он</a:t>
            </a:r>
          </a:p>
          <a:p>
            <a:pPr marL="4763" algn="r"/>
            <a:r>
              <a:rPr lang="ru-RU">
                <a:solidFill>
                  <a:srgbClr val="000000"/>
                </a:solidFill>
                <a:sym typeface="+mn-lt"/>
              </a:rPr>
              <a:t>						 только приблизился к нему на недопустимое </a:t>
            </a:r>
          </a:p>
          <a:p>
            <a:pPr marL="4763" algn="r"/>
            <a:r>
              <a:rPr lang="ru-RU">
                <a:solidFill>
                  <a:srgbClr val="000000"/>
                </a:solidFill>
                <a:sym typeface="+mn-lt"/>
              </a:rPr>
              <a:t>					расстояние. И в этот момент происходит разряд</a:t>
            </a:r>
          </a:p>
          <a:p>
            <a:pPr marL="4763" algn="r"/>
            <a:r>
              <a:rPr lang="ru-RU">
                <a:solidFill>
                  <a:srgbClr val="000000"/>
                </a:solidFill>
                <a:sym typeface="+mn-lt"/>
              </a:rPr>
              <a:t>					 электричества, как молния. </a:t>
            </a:r>
          </a:p>
          <a:p>
            <a:pPr marL="4763" algn="r"/>
            <a:r>
              <a:rPr lang="ru-RU">
                <a:solidFill>
                  <a:srgbClr val="000000"/>
                </a:solidFill>
                <a:sym typeface="+mn-lt"/>
              </a:rPr>
              <a:t>						Только молния кратковременная, </a:t>
            </a:r>
          </a:p>
          <a:p>
            <a:pPr marL="4763" algn="r"/>
            <a:r>
              <a:rPr lang="ru-RU">
                <a:solidFill>
                  <a:srgbClr val="000000"/>
                </a:solidFill>
                <a:sym typeface="+mn-lt"/>
              </a:rPr>
              <a:t>						а электричество в проводах длительное.  </a:t>
            </a:r>
          </a:p>
          <a:p>
            <a:pPr marL="4763" algn="r"/>
            <a:endParaRPr lang="ru-RU">
              <a:solidFill>
                <a:srgbClr val="000000"/>
              </a:solidFill>
              <a:sym typeface="+mn-lt"/>
            </a:endParaRPr>
          </a:p>
          <a:p>
            <a:pPr marL="4763" algn="r"/>
            <a:r>
              <a:rPr lang="ru-RU">
                <a:solidFill>
                  <a:srgbClr val="000000"/>
                </a:solidFill>
                <a:sym typeface="+mn-lt"/>
              </a:rPr>
              <a:t>В результате – обугленный труп! </a:t>
            </a:r>
          </a:p>
        </p:txBody>
      </p:sp>
      <p:sp>
        <p:nvSpPr>
          <p:cNvPr id="570395" name="Text Placeholder 3"/>
          <p:cNvSpPr txBox="1">
            <a:spLocks/>
          </p:cNvSpPr>
          <p:nvPr/>
        </p:nvSpPr>
        <p:spPr bwMode="auto">
          <a:xfrm>
            <a:off x="201613" y="1452563"/>
            <a:ext cx="9274175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800">
                <a:solidFill>
                  <a:schemeClr val="bg2"/>
                </a:solidFill>
              </a:rPr>
              <a:t>Как уберечься от ВЫСОКОГО НАПРЯЖЕНИЯ?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800">
                <a:solidFill>
                  <a:schemeClr val="bg2"/>
                </a:solidFill>
              </a:rPr>
              <a:t>Чего нельзя делать вблизи ЛЭП,  а особенно вблизи 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800">
                <a:solidFill>
                  <a:schemeClr val="bg2"/>
                </a:solidFill>
              </a:rPr>
              <a:t>МАГИСТРАЛЬНЫХ линий ВЫСОГОКО  НАПРЯЖЕНИЯ.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775" y="3298825"/>
            <a:ext cx="4714875" cy="313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437" name="Рисунок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1613" y="3084513"/>
            <a:ext cx="5319712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72436" name="Object 20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572436" name="think-cell Slide" r:id="rId7" imgW="360" imgH="360" progId="">
              <p:embed/>
            </p:oleObj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572439" name="Slide Number Placeholder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tIns="45720" bIns="45720" numCol="1" compatLnSpc="1">
            <a:prstTxWarp prst="textNoShape">
              <a:avLst/>
            </a:prstTxWarp>
          </a:bodyPr>
          <a:lstStyle/>
          <a:p>
            <a:fld id="{B76084A5-FDF2-4E6E-8067-F236EB417167}" type="slidenum">
              <a:rPr lang="ru-RU" smtClean="0">
                <a:solidFill>
                  <a:srgbClr val="000000"/>
                </a:solidFill>
                <a:cs typeface="Arial" charset="0"/>
              </a:rPr>
              <a:pPr/>
              <a:t>6</a:t>
            </a:fld>
            <a:endParaRPr lang="ru-RU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7244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0" y="1057275"/>
            <a:ext cx="10010775" cy="246063"/>
          </a:xfrm>
          <a:solidFill>
            <a:srgbClr val="FF0000"/>
          </a:solidFill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ru-RU" smtClean="0">
                <a:solidFill>
                  <a:srgbClr val="FFFF00"/>
                </a:solidFill>
              </a:rPr>
              <a:t>Вопрос очень серьёзный!  Это вопрос Вашей безопасности!!!    .</a:t>
            </a:r>
          </a:p>
        </p:txBody>
      </p:sp>
      <p:sp>
        <p:nvSpPr>
          <p:cNvPr id="572441" name="Title 1"/>
          <p:cNvSpPr>
            <a:spLocks noGrp="1"/>
          </p:cNvSpPr>
          <p:nvPr>
            <p:ph type="title"/>
          </p:nvPr>
        </p:nvSpPr>
        <p:spPr bwMode="auto">
          <a:xfrm>
            <a:off x="212725" y="0"/>
            <a:ext cx="8624888" cy="927100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mtClean="0"/>
              <a:t>Магистральные сети  ВЫСОКОГО НАПРЯЖЕНИЯ -  это</a:t>
            </a:r>
            <a:br>
              <a:rPr lang="ru-RU" smtClean="0"/>
            </a:br>
            <a:r>
              <a:rPr lang="ru-RU" smtClean="0"/>
              <a:t>смертельно опасно!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572442" name="Rectangle 84"/>
          <p:cNvSpPr>
            <a:spLocks noChangeArrowheads="1"/>
          </p:cNvSpPr>
          <p:nvPr/>
        </p:nvSpPr>
        <p:spPr bwMode="auto">
          <a:xfrm>
            <a:off x="201613" y="2422525"/>
            <a:ext cx="959485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4763"/>
            <a:r>
              <a:rPr lang="ru-RU">
                <a:solidFill>
                  <a:srgbClr val="000000"/>
                </a:solidFill>
                <a:sym typeface="+mn-lt"/>
              </a:rPr>
              <a:t>	</a:t>
            </a:r>
          </a:p>
          <a:p>
            <a:pPr marL="4763"/>
            <a:r>
              <a:rPr lang="ru-RU">
                <a:solidFill>
                  <a:srgbClr val="000000"/>
                </a:solidFill>
                <a:sym typeface="+mn-lt"/>
              </a:rPr>
              <a:t>	ПРОВОД УПАВШИЙ НА ЗЕМЛЮ СОЗДАЁТ ВОКРУГ СЕБЯ ОПАСНУЮ ЗОНУ  «ШАГОВОЕ НАПРЯЖЕНИЕ»!</a:t>
            </a:r>
          </a:p>
          <a:p>
            <a:pPr marL="4763"/>
            <a:r>
              <a:rPr lang="ru-RU">
                <a:solidFill>
                  <a:srgbClr val="000000"/>
                </a:solidFill>
                <a:sym typeface="+mn-lt"/>
              </a:rPr>
              <a:t>	</a:t>
            </a:r>
          </a:p>
          <a:p>
            <a:pPr marL="4763" algn="r"/>
            <a:r>
              <a:rPr lang="ru-RU">
                <a:solidFill>
                  <a:srgbClr val="000000"/>
                </a:solidFill>
                <a:sym typeface="+mn-lt"/>
              </a:rPr>
              <a:t>						Если провод ЛЭП или трос оборвался и упал на </a:t>
            </a:r>
          </a:p>
          <a:p>
            <a:pPr marL="4763" algn="r"/>
            <a:r>
              <a:rPr lang="ru-RU">
                <a:solidFill>
                  <a:srgbClr val="000000"/>
                </a:solidFill>
                <a:sym typeface="+mn-lt"/>
              </a:rPr>
              <a:t>						землю, то вокруг него на поверхности земли</a:t>
            </a:r>
          </a:p>
          <a:p>
            <a:pPr marL="4763" algn="r"/>
            <a:r>
              <a:rPr lang="ru-RU">
                <a:solidFill>
                  <a:srgbClr val="000000"/>
                </a:solidFill>
                <a:sym typeface="+mn-lt"/>
              </a:rPr>
              <a:t>						 создаётся зона высокого напряжения.  </a:t>
            </a:r>
          </a:p>
          <a:p>
            <a:pPr marL="4763" algn="r"/>
            <a:endParaRPr lang="ru-RU">
              <a:solidFill>
                <a:srgbClr val="000000"/>
              </a:solidFill>
              <a:sym typeface="+mn-lt"/>
            </a:endParaRPr>
          </a:p>
          <a:p>
            <a:pPr marL="4763" algn="r"/>
            <a:r>
              <a:rPr lang="ru-RU">
                <a:solidFill>
                  <a:srgbClr val="000000"/>
                </a:solidFill>
                <a:sym typeface="+mn-lt"/>
              </a:rPr>
              <a:t>						Человек, находясь в ней, может получить разряд</a:t>
            </a:r>
          </a:p>
          <a:p>
            <a:pPr marL="4763" algn="r"/>
            <a:r>
              <a:rPr lang="ru-RU">
                <a:solidFill>
                  <a:srgbClr val="000000"/>
                </a:solidFill>
                <a:sym typeface="+mn-lt"/>
              </a:rPr>
              <a:t>					 просто шагнув или чуть расставив ноги. </a:t>
            </a:r>
          </a:p>
          <a:p>
            <a:pPr marL="4763" algn="r"/>
            <a:r>
              <a:rPr lang="ru-RU">
                <a:solidFill>
                  <a:srgbClr val="000000"/>
                </a:solidFill>
                <a:sym typeface="+mn-lt"/>
              </a:rPr>
              <a:t>						</a:t>
            </a:r>
          </a:p>
          <a:p>
            <a:pPr marL="4763" algn="r"/>
            <a:r>
              <a:rPr lang="ru-RU">
                <a:solidFill>
                  <a:srgbClr val="000000"/>
                </a:solidFill>
                <a:sym typeface="+mn-lt"/>
              </a:rPr>
              <a:t>						Опасная зона ограничена 10 метрами вокруг места падения провода.</a:t>
            </a:r>
          </a:p>
          <a:p>
            <a:pPr marL="4763" algn="r"/>
            <a:r>
              <a:rPr lang="ru-RU">
                <a:solidFill>
                  <a:srgbClr val="000000"/>
                </a:solidFill>
                <a:sym typeface="+mn-lt"/>
              </a:rPr>
              <a:t> </a:t>
            </a:r>
          </a:p>
          <a:p>
            <a:pPr marL="4763" algn="r"/>
            <a:r>
              <a:rPr lang="ru-RU">
                <a:solidFill>
                  <a:srgbClr val="000000"/>
                </a:solidFill>
                <a:sym typeface="+mn-lt"/>
              </a:rPr>
              <a:t>Один шаг в зоне «ШАГОВОГО НАПРЯЖЕНИЯ» </a:t>
            </a:r>
          </a:p>
          <a:p>
            <a:pPr marL="4763" algn="r"/>
            <a:r>
              <a:rPr lang="ru-RU">
                <a:solidFill>
                  <a:srgbClr val="000000"/>
                </a:solidFill>
                <a:sym typeface="+mn-lt"/>
              </a:rPr>
              <a:t>и человек погибнет.</a:t>
            </a:r>
          </a:p>
          <a:p>
            <a:pPr marL="4763" algn="r"/>
            <a:r>
              <a:rPr lang="ru-RU">
                <a:solidFill>
                  <a:srgbClr val="000000"/>
                </a:solidFill>
                <a:sym typeface="+mn-lt"/>
              </a:rPr>
              <a:t> </a:t>
            </a:r>
          </a:p>
          <a:p>
            <a:pPr marL="4763" algn="r"/>
            <a:r>
              <a:rPr lang="ru-RU">
                <a:solidFill>
                  <a:srgbClr val="000000"/>
                </a:solidFill>
                <a:sym typeface="+mn-lt"/>
              </a:rPr>
              <a:t>Погибнет даже на расстоянии нескольких </a:t>
            </a:r>
          </a:p>
          <a:p>
            <a:pPr marL="4763" algn="r"/>
            <a:r>
              <a:rPr lang="ru-RU">
                <a:solidFill>
                  <a:srgbClr val="000000"/>
                </a:solidFill>
                <a:sym typeface="+mn-lt"/>
              </a:rPr>
              <a:t>метров от лежащего провода. </a:t>
            </a:r>
          </a:p>
        </p:txBody>
      </p:sp>
      <p:sp>
        <p:nvSpPr>
          <p:cNvPr id="572443" name="Text Placeholder 3"/>
          <p:cNvSpPr txBox="1">
            <a:spLocks/>
          </p:cNvSpPr>
          <p:nvPr/>
        </p:nvSpPr>
        <p:spPr bwMode="auto">
          <a:xfrm>
            <a:off x="201613" y="1452563"/>
            <a:ext cx="9274175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800">
                <a:solidFill>
                  <a:schemeClr val="bg2"/>
                </a:solidFill>
              </a:rPr>
              <a:t>Как уберечься от ВЫСОКОГО НАПРЯЖЕНИЯ?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800">
                <a:solidFill>
                  <a:schemeClr val="bg2"/>
                </a:solidFill>
              </a:rPr>
              <a:t>Чего нельзя делать вблизи ЛЭП,  а особенно вблизи 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800">
                <a:solidFill>
                  <a:schemeClr val="bg2"/>
                </a:solidFill>
              </a:rPr>
              <a:t>МАГИСТРАЛЬНЫХ линий ВЫСОГОКО  НАПРЯЖЕНИЯ.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59" name="Object 19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573459" name="think-cell Slide" r:id="rId6" imgW="360" imgH="360" progId="">
              <p:embed/>
            </p:oleObj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573461" name="Slide Number Placeholder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tIns="45720" bIns="45720" numCol="1" compatLnSpc="1">
            <a:prstTxWarp prst="textNoShape">
              <a:avLst/>
            </a:prstTxWarp>
          </a:bodyPr>
          <a:lstStyle/>
          <a:p>
            <a:fld id="{BDEF4DE9-CF01-42CC-AC89-AC93A2F3471C}" type="slidenum">
              <a:rPr lang="ru-RU" smtClean="0">
                <a:solidFill>
                  <a:srgbClr val="000000"/>
                </a:solidFill>
                <a:cs typeface="Arial" charset="0"/>
              </a:rPr>
              <a:pPr/>
              <a:t>7</a:t>
            </a:fld>
            <a:endParaRPr lang="ru-RU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73462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0" y="1057275"/>
            <a:ext cx="10010775" cy="246063"/>
          </a:xfrm>
          <a:solidFill>
            <a:srgbClr val="FF0000"/>
          </a:solidFill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ru-RU" smtClean="0">
                <a:solidFill>
                  <a:srgbClr val="FFFF00"/>
                </a:solidFill>
              </a:rPr>
              <a:t>Вопрос очень серьёзный!  Это вопрос Вашей безопасности!!!    .</a:t>
            </a:r>
          </a:p>
        </p:txBody>
      </p:sp>
      <p:sp>
        <p:nvSpPr>
          <p:cNvPr id="573463" name="Title 1"/>
          <p:cNvSpPr>
            <a:spLocks noGrp="1"/>
          </p:cNvSpPr>
          <p:nvPr>
            <p:ph type="title"/>
          </p:nvPr>
        </p:nvSpPr>
        <p:spPr bwMode="auto">
          <a:xfrm>
            <a:off x="212725" y="0"/>
            <a:ext cx="8624888" cy="927100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mtClean="0"/>
              <a:t>Магистральные сети  ВЫСОКОГО НАПРЯЖЕНИЯ -  это</a:t>
            </a:r>
            <a:br>
              <a:rPr lang="ru-RU" smtClean="0"/>
            </a:br>
            <a:r>
              <a:rPr lang="ru-RU" smtClean="0"/>
              <a:t>смертельно опасно!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573464" name="Rectangle 84"/>
          <p:cNvSpPr>
            <a:spLocks noChangeArrowheads="1"/>
          </p:cNvSpPr>
          <p:nvPr/>
        </p:nvSpPr>
        <p:spPr bwMode="auto">
          <a:xfrm>
            <a:off x="201613" y="2422525"/>
            <a:ext cx="959485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4763"/>
            <a:r>
              <a:rPr lang="ru-RU">
                <a:solidFill>
                  <a:srgbClr val="000000"/>
                </a:solidFill>
                <a:sym typeface="+mn-lt"/>
              </a:rPr>
              <a:t>	</a:t>
            </a:r>
          </a:p>
          <a:p>
            <a:pPr marL="4763"/>
            <a:r>
              <a:rPr lang="ru-RU">
                <a:solidFill>
                  <a:srgbClr val="000000"/>
                </a:solidFill>
                <a:sym typeface="+mn-lt"/>
              </a:rPr>
              <a:t>	НА ТЕЛЕ ОПОРЫ  МОЖЕТ БЫТЬ НАПРЯЖЕНИЕ. </a:t>
            </a:r>
          </a:p>
          <a:p>
            <a:pPr marL="4763"/>
            <a:r>
              <a:rPr lang="ru-RU">
                <a:solidFill>
                  <a:srgbClr val="000000"/>
                </a:solidFill>
                <a:sym typeface="+mn-lt"/>
              </a:rPr>
              <a:t>	</a:t>
            </a:r>
          </a:p>
          <a:p>
            <a:pPr marL="4763" algn="r"/>
            <a:r>
              <a:rPr lang="ru-RU">
                <a:solidFill>
                  <a:srgbClr val="000000"/>
                </a:solidFill>
                <a:sym typeface="+mn-lt"/>
              </a:rPr>
              <a:t>					Высокое напряжение ЛЭП способно передавать </a:t>
            </a:r>
          </a:p>
          <a:p>
            <a:pPr marL="4763" algn="r"/>
            <a:r>
              <a:rPr lang="ru-RU">
                <a:solidFill>
                  <a:srgbClr val="000000"/>
                </a:solidFill>
                <a:sym typeface="+mn-lt"/>
              </a:rPr>
              <a:t>(с помощью электрического поля) </a:t>
            </a:r>
          </a:p>
          <a:p>
            <a:pPr marL="4763" algn="r"/>
            <a:r>
              <a:rPr lang="ru-RU">
                <a:solidFill>
                  <a:srgbClr val="000000"/>
                </a:solidFill>
                <a:sym typeface="+mn-lt"/>
              </a:rPr>
              <a:t>напряжение на металлические </a:t>
            </a:r>
          </a:p>
          <a:p>
            <a:pPr marL="4763" algn="r"/>
            <a:r>
              <a:rPr lang="ru-RU">
                <a:solidFill>
                  <a:srgbClr val="000000"/>
                </a:solidFill>
                <a:sym typeface="+mn-lt"/>
              </a:rPr>
              <a:t>проводники и конструкции. </a:t>
            </a:r>
          </a:p>
          <a:p>
            <a:pPr marL="4763" algn="r"/>
            <a:endParaRPr lang="ru-RU">
              <a:solidFill>
                <a:srgbClr val="000000"/>
              </a:solidFill>
              <a:sym typeface="+mn-lt"/>
            </a:endParaRPr>
          </a:p>
          <a:p>
            <a:pPr marL="4763" algn="r"/>
            <a:r>
              <a:rPr lang="ru-RU">
                <a:solidFill>
                  <a:srgbClr val="000000"/>
                </a:solidFill>
                <a:sym typeface="+mn-lt"/>
              </a:rPr>
              <a:t>							Это явление называется </a:t>
            </a:r>
          </a:p>
          <a:p>
            <a:pPr marL="4763" algn="r"/>
            <a:r>
              <a:rPr lang="ru-RU">
                <a:solidFill>
                  <a:srgbClr val="000000"/>
                </a:solidFill>
                <a:sym typeface="+mn-lt"/>
              </a:rPr>
              <a:t>							«НАВЕДЁННОЕ НАПРЯЖЕНИЕ». </a:t>
            </a:r>
          </a:p>
          <a:p>
            <a:pPr marL="4763" algn="r"/>
            <a:endParaRPr lang="ru-RU">
              <a:solidFill>
                <a:srgbClr val="000000"/>
              </a:solidFill>
              <a:sym typeface="+mn-lt"/>
            </a:endParaRPr>
          </a:p>
          <a:p>
            <a:pPr marL="4763" algn="r"/>
            <a:r>
              <a:rPr lang="ru-RU">
                <a:solidFill>
                  <a:srgbClr val="000000"/>
                </a:solidFill>
                <a:sym typeface="+mn-lt"/>
              </a:rPr>
              <a:t>Если заземлитель опоры повреждён, </a:t>
            </a:r>
          </a:p>
          <a:p>
            <a:pPr marL="4763" algn="r"/>
            <a:r>
              <a:rPr lang="ru-RU">
                <a:solidFill>
                  <a:srgbClr val="000000"/>
                </a:solidFill>
                <a:sym typeface="+mn-lt"/>
              </a:rPr>
              <a:t>то велика вероятность появления </a:t>
            </a:r>
          </a:p>
          <a:p>
            <a:pPr marL="4763" algn="r"/>
            <a:r>
              <a:rPr lang="ru-RU">
                <a:solidFill>
                  <a:srgbClr val="000000"/>
                </a:solidFill>
                <a:sym typeface="+mn-lt"/>
              </a:rPr>
              <a:t>на теле опоры опасного напряжения. </a:t>
            </a:r>
          </a:p>
          <a:p>
            <a:pPr marL="4763" algn="r"/>
            <a:endParaRPr lang="ru-RU">
              <a:solidFill>
                <a:srgbClr val="000000"/>
              </a:solidFill>
              <a:sym typeface="+mn-lt"/>
            </a:endParaRPr>
          </a:p>
          <a:p>
            <a:pPr marL="4763" algn="r"/>
            <a:r>
              <a:rPr lang="ru-RU">
                <a:solidFill>
                  <a:srgbClr val="000000"/>
                </a:solidFill>
                <a:sym typeface="+mn-lt"/>
              </a:rPr>
              <a:t>Человек, прикоснувшись к такой </a:t>
            </a:r>
          </a:p>
          <a:p>
            <a:pPr marL="4763" algn="r"/>
            <a:r>
              <a:rPr lang="ru-RU">
                <a:solidFill>
                  <a:srgbClr val="000000"/>
                </a:solidFill>
                <a:sym typeface="+mn-lt"/>
              </a:rPr>
              <a:t>опоре, получит удар током.</a:t>
            </a:r>
          </a:p>
        </p:txBody>
      </p:sp>
      <p:sp>
        <p:nvSpPr>
          <p:cNvPr id="573465" name="Text Placeholder 3"/>
          <p:cNvSpPr txBox="1">
            <a:spLocks/>
          </p:cNvSpPr>
          <p:nvPr/>
        </p:nvSpPr>
        <p:spPr bwMode="auto">
          <a:xfrm>
            <a:off x="201613" y="1452563"/>
            <a:ext cx="9274175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800">
                <a:solidFill>
                  <a:schemeClr val="bg2"/>
                </a:solidFill>
              </a:rPr>
              <a:t>Как уберечься от ВЫСОКОГО НАПРЯЖЕНИЯ?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800">
                <a:solidFill>
                  <a:schemeClr val="bg2"/>
                </a:solidFill>
              </a:rPr>
              <a:t>Чего нельзя делать вблизи ЛЭП,  а особенно вблизи 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800">
                <a:solidFill>
                  <a:schemeClr val="bg2"/>
                </a:solidFill>
              </a:rPr>
              <a:t>МАГИСТРАЛЬНЫХ линий ВЫСОГОКО  НАПРЯЖЕНИЯ. </a:t>
            </a:r>
          </a:p>
        </p:txBody>
      </p:sp>
      <p:pic>
        <p:nvPicPr>
          <p:cNvPr id="573466" name="Рисунок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09713" y="3146425"/>
            <a:ext cx="3328987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4479" name="Object 15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574479" name="think-cell Slide" r:id="rId5" imgW="360" imgH="360" progId="">
              <p:embed/>
            </p:oleObj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574481" name="Slide Number Placeholder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tIns="45720" bIns="45720" numCol="1" compatLnSpc="1">
            <a:prstTxWarp prst="textNoShape">
              <a:avLst/>
            </a:prstTxWarp>
          </a:bodyPr>
          <a:lstStyle/>
          <a:p>
            <a:fld id="{17187941-C1CB-4509-9D77-A026146A6C46}" type="slidenum">
              <a:rPr lang="ru-RU" smtClean="0">
                <a:solidFill>
                  <a:srgbClr val="000000"/>
                </a:solidFill>
                <a:cs typeface="Arial" charset="0"/>
              </a:rPr>
              <a:pPr/>
              <a:t>8</a:t>
            </a:fld>
            <a:endParaRPr lang="ru-RU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74482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0" y="1057275"/>
            <a:ext cx="10010775" cy="246063"/>
          </a:xfrm>
          <a:solidFill>
            <a:srgbClr val="FF0000"/>
          </a:solidFill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ru-RU" smtClean="0">
                <a:solidFill>
                  <a:srgbClr val="FFFF00"/>
                </a:solidFill>
              </a:rPr>
              <a:t>Вопрос очень серьёзный!  Это вопрос Вашей безопасности!!!    .</a:t>
            </a:r>
          </a:p>
        </p:txBody>
      </p:sp>
      <p:sp>
        <p:nvSpPr>
          <p:cNvPr id="574483" name="Title 1"/>
          <p:cNvSpPr>
            <a:spLocks noGrp="1"/>
          </p:cNvSpPr>
          <p:nvPr>
            <p:ph type="title"/>
          </p:nvPr>
        </p:nvSpPr>
        <p:spPr bwMode="auto">
          <a:xfrm>
            <a:off x="212725" y="0"/>
            <a:ext cx="8624888" cy="927100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mtClean="0"/>
              <a:t>Магистральные сети  ВЫСОКОГО НАПРЯЖЕНИЯ -  это</a:t>
            </a:r>
            <a:br>
              <a:rPr lang="ru-RU" smtClean="0"/>
            </a:br>
            <a:r>
              <a:rPr lang="ru-RU" smtClean="0"/>
              <a:t>смертельно опасно!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574484" name="Rectangle 84"/>
          <p:cNvSpPr>
            <a:spLocks noChangeArrowheads="1"/>
          </p:cNvSpPr>
          <p:nvPr/>
        </p:nvSpPr>
        <p:spPr bwMode="auto">
          <a:xfrm>
            <a:off x="201613" y="2422525"/>
            <a:ext cx="9024937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4763"/>
            <a:r>
              <a:rPr lang="ru-RU">
                <a:solidFill>
                  <a:srgbClr val="000000"/>
                </a:solidFill>
                <a:sym typeface="+mn-lt"/>
              </a:rPr>
              <a:t>	</a:t>
            </a:r>
          </a:p>
          <a:p>
            <a:pPr marL="4763"/>
            <a:r>
              <a:rPr lang="ru-RU">
                <a:solidFill>
                  <a:srgbClr val="000000"/>
                </a:solidFill>
                <a:sym typeface="+mn-lt"/>
              </a:rPr>
              <a:t>	НА ПОВЕРХНОСТИ ИЗОЛЯТОРОВ ЕСТЬ НАПРЯЖЕНИЕ. </a:t>
            </a: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 algn="r"/>
            <a:r>
              <a:rPr lang="ru-RU">
                <a:solidFill>
                  <a:srgbClr val="000000"/>
                </a:solidFill>
                <a:sym typeface="+mn-lt"/>
              </a:rPr>
              <a:t>				Поверхность изолятора сконструирована так, </a:t>
            </a:r>
          </a:p>
          <a:p>
            <a:pPr marL="4763" algn="r"/>
            <a:r>
              <a:rPr lang="ru-RU">
                <a:solidFill>
                  <a:srgbClr val="000000"/>
                </a:solidFill>
                <a:sym typeface="+mn-lt"/>
              </a:rPr>
              <a:t>					чтобы создать максимальное сопротивление. </a:t>
            </a:r>
          </a:p>
          <a:p>
            <a:pPr marL="4763" algn="r"/>
            <a:endParaRPr lang="ru-RU">
              <a:solidFill>
                <a:srgbClr val="000000"/>
              </a:solidFill>
              <a:sym typeface="+mn-lt"/>
            </a:endParaRPr>
          </a:p>
          <a:p>
            <a:pPr marL="4763" algn="r"/>
            <a:r>
              <a:rPr lang="ru-RU">
                <a:solidFill>
                  <a:srgbClr val="000000"/>
                </a:solidFill>
                <a:sym typeface="+mn-lt"/>
              </a:rPr>
              <a:t>Однако в результате атмосферных загрязнений </a:t>
            </a:r>
          </a:p>
          <a:p>
            <a:pPr marL="4763" algn="r"/>
            <a:r>
              <a:rPr lang="ru-RU">
                <a:solidFill>
                  <a:srgbClr val="000000"/>
                </a:solidFill>
                <a:sym typeface="+mn-lt"/>
              </a:rPr>
              <a:t>и появляющихся со временем </a:t>
            </a:r>
          </a:p>
          <a:p>
            <a:pPr marL="4763" algn="r"/>
            <a:r>
              <a:rPr lang="ru-RU">
                <a:solidFill>
                  <a:srgbClr val="000000"/>
                </a:solidFill>
                <a:sym typeface="+mn-lt"/>
              </a:rPr>
              <a:t>микротрещин в теле изолятора </a:t>
            </a:r>
          </a:p>
          <a:p>
            <a:pPr marL="4763" algn="r"/>
            <a:r>
              <a:rPr lang="ru-RU">
                <a:solidFill>
                  <a:srgbClr val="000000"/>
                </a:solidFill>
                <a:sym typeface="+mn-lt"/>
              </a:rPr>
              <a:t>по его поверхности начинают </a:t>
            </a:r>
          </a:p>
          <a:p>
            <a:pPr marL="4763" algn="r"/>
            <a:r>
              <a:rPr lang="ru-RU">
                <a:solidFill>
                  <a:srgbClr val="000000"/>
                </a:solidFill>
                <a:sym typeface="+mn-lt"/>
              </a:rPr>
              <a:t>течь токи утечки. </a:t>
            </a:r>
          </a:p>
          <a:p>
            <a:pPr marL="4763" algn="r"/>
            <a:endParaRPr lang="ru-RU">
              <a:solidFill>
                <a:srgbClr val="000000"/>
              </a:solidFill>
              <a:sym typeface="+mn-lt"/>
            </a:endParaRPr>
          </a:p>
          <a:p>
            <a:pPr marL="4763" algn="r"/>
            <a:r>
              <a:rPr lang="ru-RU">
                <a:solidFill>
                  <a:srgbClr val="000000"/>
                </a:solidFill>
                <a:sym typeface="+mn-lt"/>
              </a:rPr>
              <a:t>Дотронувшись до изолятора человек </a:t>
            </a:r>
          </a:p>
          <a:p>
            <a:pPr marL="4763" algn="r"/>
            <a:r>
              <a:rPr lang="ru-RU">
                <a:solidFill>
                  <a:srgbClr val="000000"/>
                </a:solidFill>
                <a:sym typeface="+mn-lt"/>
              </a:rPr>
              <a:t>создаёт благоприятные условия </a:t>
            </a:r>
          </a:p>
          <a:p>
            <a:pPr marL="4763" algn="r"/>
            <a:r>
              <a:rPr lang="ru-RU">
                <a:solidFill>
                  <a:srgbClr val="000000"/>
                </a:solidFill>
                <a:sym typeface="+mn-lt"/>
              </a:rPr>
              <a:t>для пробоя изолятора и </a:t>
            </a:r>
          </a:p>
          <a:p>
            <a:pPr marL="4763" algn="r"/>
            <a:r>
              <a:rPr lang="ru-RU">
                <a:solidFill>
                  <a:srgbClr val="000000"/>
                </a:solidFill>
                <a:sym typeface="+mn-lt"/>
              </a:rPr>
              <a:t>получения смертельного разряда.</a:t>
            </a:r>
          </a:p>
        </p:txBody>
      </p:sp>
      <p:sp>
        <p:nvSpPr>
          <p:cNvPr id="574485" name="Text Placeholder 3"/>
          <p:cNvSpPr txBox="1">
            <a:spLocks/>
          </p:cNvSpPr>
          <p:nvPr/>
        </p:nvSpPr>
        <p:spPr bwMode="auto">
          <a:xfrm>
            <a:off x="201613" y="1452563"/>
            <a:ext cx="9274175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800">
                <a:solidFill>
                  <a:schemeClr val="bg2"/>
                </a:solidFill>
              </a:rPr>
              <a:t>Как уберечься от ВЫСОКОГО НАПРЯЖЕНИЯ?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800">
                <a:solidFill>
                  <a:schemeClr val="bg2"/>
                </a:solidFill>
              </a:rPr>
              <a:t>Чего нельзя делать вблизи ЛЭП,  а особенно вблизи 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800">
                <a:solidFill>
                  <a:schemeClr val="bg2"/>
                </a:solidFill>
              </a:rPr>
              <a:t>МАГИСТРАЛЬНЫХ линий ВЫСОГОКО  НАПРЯЖЕНИЯ.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40713" y="1643063"/>
            <a:ext cx="14255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1613" y="1489075"/>
            <a:ext cx="985837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52575" y="3313113"/>
            <a:ext cx="2546350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5505" name="Object 17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575505" name="think-cell Slide" r:id="rId5" imgW="360" imgH="360" progId="">
              <p:embed/>
            </p:oleObj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575507" name="Slide Number Placeholder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tIns="45720" bIns="45720" numCol="1" compatLnSpc="1">
            <a:prstTxWarp prst="textNoShape">
              <a:avLst/>
            </a:prstTxWarp>
          </a:bodyPr>
          <a:lstStyle/>
          <a:p>
            <a:fld id="{949A78CB-6C88-40E0-ADEA-1132491EE939}" type="slidenum">
              <a:rPr lang="ru-RU" smtClean="0">
                <a:solidFill>
                  <a:srgbClr val="000000"/>
                </a:solidFill>
                <a:cs typeface="Arial" charset="0"/>
              </a:rPr>
              <a:pPr/>
              <a:t>9</a:t>
            </a:fld>
            <a:endParaRPr lang="ru-RU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75508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0" y="1057275"/>
            <a:ext cx="10010775" cy="246063"/>
          </a:xfrm>
          <a:solidFill>
            <a:srgbClr val="FF0000"/>
          </a:solidFill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ru-RU" smtClean="0">
                <a:solidFill>
                  <a:srgbClr val="FFFF00"/>
                </a:solidFill>
              </a:rPr>
              <a:t>Вопрос очень серьёзный!  Это вопрос Вашей безопасности!!!    .</a:t>
            </a:r>
          </a:p>
        </p:txBody>
      </p:sp>
      <p:sp>
        <p:nvSpPr>
          <p:cNvPr id="575509" name="Title 1"/>
          <p:cNvSpPr>
            <a:spLocks noGrp="1"/>
          </p:cNvSpPr>
          <p:nvPr>
            <p:ph type="title"/>
          </p:nvPr>
        </p:nvSpPr>
        <p:spPr bwMode="auto">
          <a:xfrm>
            <a:off x="212725" y="0"/>
            <a:ext cx="8624888" cy="927100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mtClean="0"/>
              <a:t>Магистральные сети  ВЫСОКОГО НАПРЯЖЕНИЯ -  это</a:t>
            </a:r>
            <a:br>
              <a:rPr lang="ru-RU" smtClean="0"/>
            </a:br>
            <a:r>
              <a:rPr lang="ru-RU" smtClean="0"/>
              <a:t>смертельно опасно!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575510" name="Rectangle 84"/>
          <p:cNvSpPr>
            <a:spLocks noChangeArrowheads="1"/>
          </p:cNvSpPr>
          <p:nvPr/>
        </p:nvSpPr>
        <p:spPr bwMode="auto">
          <a:xfrm>
            <a:off x="201613" y="1911350"/>
            <a:ext cx="5356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4763"/>
            <a:r>
              <a:rPr lang="ru-RU">
                <a:solidFill>
                  <a:srgbClr val="000000"/>
                </a:solidFill>
                <a:sym typeface="+mn-lt"/>
              </a:rPr>
              <a:t>	</a:t>
            </a:r>
          </a:p>
          <a:p>
            <a:pPr marL="4763"/>
            <a:r>
              <a:rPr lang="ru-RU">
                <a:solidFill>
                  <a:srgbClr val="000000"/>
                </a:solidFill>
                <a:sym typeface="+mn-lt"/>
              </a:rPr>
              <a:t>	Чем больше изоляторов в гирлянде, тем страшнее напряжение в линии.  </a:t>
            </a:r>
          </a:p>
          <a:p>
            <a:pPr marL="4763"/>
            <a:endParaRPr lang="ru-RU">
              <a:solidFill>
                <a:srgbClr val="000000"/>
              </a:solidFill>
              <a:sym typeface="+mn-lt"/>
            </a:endParaRPr>
          </a:p>
          <a:p>
            <a:pPr marL="4763"/>
            <a:r>
              <a:rPr lang="ru-RU">
                <a:solidFill>
                  <a:srgbClr val="000000"/>
                </a:solidFill>
                <a:sym typeface="+mn-lt"/>
              </a:rPr>
              <a:t>	Не приближайтесь к ЛЭП во время дождя или в туман (повышенная влажность).</a:t>
            </a:r>
          </a:p>
        </p:txBody>
      </p:sp>
      <p:sp>
        <p:nvSpPr>
          <p:cNvPr id="575511" name="Text Placeholder 3"/>
          <p:cNvSpPr txBox="1">
            <a:spLocks/>
          </p:cNvSpPr>
          <p:nvPr/>
        </p:nvSpPr>
        <p:spPr bwMode="auto">
          <a:xfrm>
            <a:off x="201613" y="1452563"/>
            <a:ext cx="92741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800">
                <a:solidFill>
                  <a:schemeClr val="bg2"/>
                </a:solidFill>
              </a:rPr>
              <a:t>Подведём итоги.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7575" y="2335213"/>
            <a:ext cx="3671888" cy="2786062"/>
          </a:xfrm>
          <a:prstGeom prst="rect">
            <a:avLst/>
          </a:prstGeom>
          <a:ln w="444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713" y="3505200"/>
            <a:ext cx="5033962" cy="283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43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/m_precDefaultPercent&gt;&lt;m_precDefaultDate&gt;&lt;m_bNumberIsYear val=&quot;0&quot;/&gt;&lt;m_strFormatTime&gt;%d.%m.%Y&lt;/m_strFormatTime&gt;&lt;/m_precDefaultDate&gt;&lt;m_precDefaultYear/&gt;&lt;m_precDefaultQuarter/&gt;&lt;m_precDefaultMonth/&gt;&lt;m_precDefaultWeek/&gt;&lt;m_precDefaultDay/&gt;&lt;m_mruColor&gt;&lt;m_vecMRU length=&quot;4&quot;&gt;&lt;elem m_fUsage=&quot;8.50986304218151090000E+000&quot;&gt;&lt;m_msothmcolidx val=&quot;0&quot;/&gt;&lt;m_rgb r=&quot;ff&quot; g=&quot;99&quot; b=&quot;0&quot;/&gt;&lt;m_ppcolschidx tagver0=&quot;23004&quot; tagname0=&quot;m_ppcolschidxUNRECOGNIZED&quot; val=&quot;0&quot;/&gt;&lt;m_nBrightness val=&quot;0&quot;/&gt;&lt;/elem&gt;&lt;elem m_fUsage=&quot;7.65384043863510110000E-001&quot;&gt;&lt;m_msothmcolidx val=&quot;0&quot;/&gt;&lt;m_rgb r=&quot;ff&quot; g=&quot;d3&quot; b=&quot;66&quot;/&gt;&lt;m_ppcolschidx tagver0=&quot;23004&quot; tagname0=&quot;m_ppcolschidxUNRECOGNIZED&quot; val=&quot;0&quot;/&gt;&lt;m_nBrightness val=&quot;0&quot;/&gt;&lt;/elem&gt;&lt;elem m_fUsage=&quot;5.17716922136988830000E-001&quot;&gt;&lt;m_msothmcolidx val=&quot;0&quot;/&gt;&lt;m_rgb r=&quot;fe&quot; g=&quot;a6&quot; b=&quot;2e&quot;/&gt;&lt;m_ppcolschidx tagver0=&quot;23004&quot; tagname0=&quot;m_ppcolschidxUNRECOGNIZED&quot; val=&quot;0&quot;/&gt;&lt;m_nBrightness val=&quot;0&quot;/&gt;&lt;/elem&gt;&lt;elem m_fUsage=&quot;7.40080453450797230000E-002&quot;&gt;&lt;m_msothmcolidx val=&quot;0&quot;/&gt;&lt;m_rgb r=&quot;44&quot; g=&quot;72&quot; b=&quot;c4&quot;/&gt;&lt;m_ppcolschidx tagver0=&quot;23004&quot; tagname0=&quot;m_ppcolschidxUNRECOGNIZED&quot; val=&quot;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1LwXW32kOSqdXAHU2IA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1LwXW32kOSqdXAHU2IA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1LwXW32kOSqdXAHU2IA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1LwXW32kOSqdXAHU2IA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Шаблон ФСК февраль 2014 с линиями">
  <a:themeElements>
    <a:clrScheme name="ФСК">
      <a:dk1>
        <a:sysClr val="windowText" lastClr="000000"/>
      </a:dk1>
      <a:lt1>
        <a:sysClr val="window" lastClr="FFFFFF"/>
      </a:lt1>
      <a:dk2>
        <a:srgbClr val="000000"/>
      </a:dk2>
      <a:lt2>
        <a:srgbClr val="004489"/>
      </a:lt2>
      <a:accent1>
        <a:srgbClr val="FFFFFF"/>
      </a:accent1>
      <a:accent2>
        <a:srgbClr val="878787"/>
      </a:accent2>
      <a:accent3>
        <a:srgbClr val="004489"/>
      </a:accent3>
      <a:accent4>
        <a:srgbClr val="FA5500"/>
      </a:accent4>
      <a:accent5>
        <a:srgbClr val="878787"/>
      </a:accent5>
      <a:accent6>
        <a:srgbClr val="B0D0EF"/>
      </a:accent6>
      <a:hlink>
        <a:srgbClr val="004489"/>
      </a:hlink>
      <a:folHlink>
        <a:srgbClr val="FA550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3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200" b="0"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Шаблон ФСК февраль 2014 с линиями">
  <a:themeElements>
    <a:clrScheme name="ФСК">
      <a:dk1>
        <a:sysClr val="windowText" lastClr="000000"/>
      </a:dk1>
      <a:lt1>
        <a:sysClr val="window" lastClr="FFFFFF"/>
      </a:lt1>
      <a:dk2>
        <a:srgbClr val="000000"/>
      </a:dk2>
      <a:lt2>
        <a:srgbClr val="004489"/>
      </a:lt2>
      <a:accent1>
        <a:srgbClr val="FFFFFF"/>
      </a:accent1>
      <a:accent2>
        <a:srgbClr val="878787"/>
      </a:accent2>
      <a:accent3>
        <a:srgbClr val="004489"/>
      </a:accent3>
      <a:accent4>
        <a:srgbClr val="FA5500"/>
      </a:accent4>
      <a:accent5>
        <a:srgbClr val="878787"/>
      </a:accent5>
      <a:accent6>
        <a:srgbClr val="B0D0EF"/>
      </a:accent6>
      <a:hlink>
        <a:srgbClr val="004489"/>
      </a:hlink>
      <a:folHlink>
        <a:srgbClr val="FA550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3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200" b="0" dirty="0" smtClean="0"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ФСК февраль 2014 с линиями</Template>
  <TotalTime>10</TotalTime>
  <Words>758</Words>
  <Application>Microsoft Office PowerPoint</Application>
  <PresentationFormat>Лист A4 (210x297 мм)</PresentationFormat>
  <Paragraphs>290</Paragraphs>
  <Slides>16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10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32" baseType="lpstr">
      <vt:lpstr>Arial</vt:lpstr>
      <vt:lpstr>Arial Narrow</vt:lpstr>
      <vt:lpstr>Calibri</vt:lpstr>
      <vt:lpstr>+mn-lt</vt:lpstr>
      <vt:lpstr>Wingdings</vt:lpstr>
      <vt:lpstr>Шаблон ФСК февраль 2014 с линиями</vt:lpstr>
      <vt:lpstr>1_Шаблон ФСК февраль 2014 с линиями</vt:lpstr>
      <vt:lpstr>Шаблон ФСК февраль 2014 с линиями</vt:lpstr>
      <vt:lpstr>Шаблон ФСК февраль 2014 с линиями</vt:lpstr>
      <vt:lpstr>Шаблон ФСК февраль 2014 с линиями</vt:lpstr>
      <vt:lpstr>1_Шаблон ФСК февраль 2014 с линиями</vt:lpstr>
      <vt:lpstr>1_Шаблон ФСК февраль 2014 с линиями</vt:lpstr>
      <vt:lpstr>1_Шаблон ФСК февраль 2014 с линиями</vt:lpstr>
      <vt:lpstr>1_Шаблон ФСК февраль 2014 с линиями</vt:lpstr>
      <vt:lpstr>1_Шаблон ФСК февраль 2014 с линиями</vt:lpstr>
      <vt:lpstr>think-cell Slide</vt:lpstr>
      <vt:lpstr>Сети ВЫСОКОГО НАПРЯЖЕНИЯ.  Смертельная опасность вблизи  ЛЭП.  (информация для учеников школ и студентов)</vt:lpstr>
      <vt:lpstr>ПАО  «ФСК ЕЭС»   -   Федеральная сетевая компания. Магистральные сети -  ВЫСОКОЕ НАПРЯЖЕНИЕ!</vt:lpstr>
      <vt:lpstr>ПАО  «ФСК ЕЭС»   -   Федеральная сетевая компания. Магистральные сети -  ВЫСОКОЕ НАПРЯЖЕНИЕ!</vt:lpstr>
      <vt:lpstr>ПАО  «ФСК ЕЭС»   -   Федеральная сетевая компания. Магистральные сети -  ВЫСОКОЕ НАПРЯЖЕНИЕ!</vt:lpstr>
      <vt:lpstr>Магистральные сети  ВЫСОКОГО НАПРЯЖЕНИЯ -  это смертельно опасно!</vt:lpstr>
      <vt:lpstr>Магистральные сети  ВЫСОКОГО НАПРЯЖЕНИЯ -  это смертельно опасно!</vt:lpstr>
      <vt:lpstr>Магистральные сети  ВЫСОКОГО НАПРЯЖЕНИЯ -  это смертельно опасно!</vt:lpstr>
      <vt:lpstr>Магистральные сети  ВЫСОКОГО НАПРЯЖЕНИЯ -  это смертельно опасно!</vt:lpstr>
      <vt:lpstr>Магистральные сети  ВЫСОКОГО НАПРЯЖЕНИЯ -  это смертельно опасно!</vt:lpstr>
      <vt:lpstr>Вблизи ЛЭП  ВЫСОКОГО НАПРЯЖЕНИЯ -  НЕЛЬЗЯ:</vt:lpstr>
      <vt:lpstr>Вблизи ЛЭП  ВЫСОКОГО НАПРЯЖЕНИЯ -  НЕЛЬЗЯ:</vt:lpstr>
      <vt:lpstr>Вблизи ЛЭП  ВЫСОКОГО НАПРЯЖЕНИЯ -  НЕЛЬЗЯ:</vt:lpstr>
      <vt:lpstr>Вблизи ЛЭП  ВЫСОКОГО НАПРЯЖЕНИЯ -  НЕЛЬЗЯ:</vt:lpstr>
      <vt:lpstr>Вблизи ЛЭП  ВЫСОКОГО НАПРЯЖЕНИЯ -  НЕЛЬЗЯ:</vt:lpstr>
      <vt:lpstr>Вблизи ЛЭП  ВЫСОКОГО НАПРЯЖЕНИЯ -  НЕЛЬЗЯ:</vt:lpstr>
      <vt:lpstr>Магистральные сети  ВЫСОКОГО НАПРЯЖЕНИЯ -  это смертельно опасно!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ФСК 2014</dc:title>
  <dc:creator/>
  <cp:lastModifiedBy/>
  <cp:revision>4</cp:revision>
  <dcterms:created xsi:type="dcterms:W3CDTF">2014-02-13T06:18:42Z</dcterms:created>
  <dcterms:modified xsi:type="dcterms:W3CDTF">2018-06-02T14:14:02Z</dcterms:modified>
</cp:coreProperties>
</file>